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2.xml" ContentType="application/vnd.openxmlformats-officedocument.drawingml.chartshapes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1.xml" ContentType="application/vnd.openxmlformats-officedocument.presentationml.notesSl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716" r:id="rId1"/>
  </p:sldMasterIdLst>
  <p:notesMasterIdLst>
    <p:notesMasterId r:id="rId18"/>
  </p:notesMasterIdLst>
  <p:sldIdLst>
    <p:sldId id="319" r:id="rId2"/>
    <p:sldId id="277" r:id="rId3"/>
    <p:sldId id="314" r:id="rId4"/>
    <p:sldId id="293" r:id="rId5"/>
    <p:sldId id="313" r:id="rId6"/>
    <p:sldId id="312" r:id="rId7"/>
    <p:sldId id="311" r:id="rId8"/>
    <p:sldId id="310" r:id="rId9"/>
    <p:sldId id="318" r:id="rId10"/>
    <p:sldId id="308" r:id="rId11"/>
    <p:sldId id="307" r:id="rId12"/>
    <p:sldId id="306" r:id="rId13"/>
    <p:sldId id="279" r:id="rId14"/>
    <p:sldId id="276" r:id="rId15"/>
    <p:sldId id="315" r:id="rId16"/>
    <p:sldId id="316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oussamoudine ABDALLAH" initials="HA" lastIdx="7" clrIdx="0">
    <p:extLst>
      <p:ext uri="{19B8F6BF-5375-455C-9EA6-DF929625EA0E}">
        <p15:presenceInfo xmlns:p15="http://schemas.microsoft.com/office/powerpoint/2012/main" userId="S::houssamoudine.abdallah@cdg976.fr::b21605ca-9922-4634-8cc8-87b15348a540" providerId="AD"/>
      </p:ext>
    </p:extLst>
  </p:cmAuthor>
  <p:cmAuthor id="2" name="Said SALIME MHADJI" initials="SSM" lastIdx="1" clrIdx="1">
    <p:extLst>
      <p:ext uri="{19B8F6BF-5375-455C-9EA6-DF929625EA0E}">
        <p15:presenceInfo xmlns:p15="http://schemas.microsoft.com/office/powerpoint/2012/main" userId="S-1-5-21-2554890950-3624627401-2034180932-1516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281"/>
    <a:srgbClr val="6F30A0"/>
    <a:srgbClr val="6683A0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8034E78-7F5D-4C2E-B375-FC64B27BC917}" styleName="Style foncé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E171933-4619-4E11-9A3F-F7608DF75F80}" styleName="Style moyen 1 - Accentuatio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7E9639D4-E3E2-4D34-9284-5A2195B3D0D7}" styleName="Style clair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22" autoAdjust="0"/>
    <p:restoredTop sz="94694" autoAdjust="0"/>
  </p:normalViewPr>
  <p:slideViewPr>
    <p:cSldViewPr snapToGrid="0" showGuides="1">
      <p:cViewPr varScale="1">
        <p:scale>
          <a:sx n="78" d="100"/>
          <a:sy n="78" d="100"/>
        </p:scale>
        <p:origin x="787" y="43"/>
      </p:cViewPr>
      <p:guideLst>
        <p:guide orient="horz" pos="2160"/>
        <p:guide pos="381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6.1111111111111109E-2"/>
          <c:y val="0.12083333333333335"/>
          <c:w val="0.93888888888888888"/>
          <c:h val="0.68032626130067075"/>
        </c:manualLayout>
      </c:layout>
      <c:pie3DChart>
        <c:varyColors val="1"/>
        <c:ser>
          <c:idx val="1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FB0C-4114-ADEC-57A994401AE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FB0C-4114-ADEC-57A994401AE0}"/>
              </c:ext>
            </c:extLst>
          </c:dPt>
          <c:dPt>
            <c:idx val="2"/>
            <c:bubble3D val="0"/>
            <c:explosion val="22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FB0C-4114-ADEC-57A994401AE0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Feuil1!$C$3:$C$5</c:f>
              <c:strCache>
                <c:ptCount val="3"/>
                <c:pt idx="0">
                  <c:v>catégorie A </c:v>
                </c:pt>
                <c:pt idx="1">
                  <c:v>catégorie B </c:v>
                </c:pt>
                <c:pt idx="2">
                  <c:v>catégorie C </c:v>
                </c:pt>
              </c:strCache>
            </c:strRef>
          </c:cat>
          <c:val>
            <c:numRef>
              <c:f>Feuil1!$D$3:$D$5</c:f>
              <c:numCache>
                <c:formatCode>0%</c:formatCode>
                <c:ptCount val="3"/>
                <c:pt idx="0">
                  <c:v>0.09</c:v>
                </c:pt>
                <c:pt idx="1">
                  <c:v>0.14000000000000001</c:v>
                </c:pt>
                <c:pt idx="2">
                  <c:v>0.77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B0C-4114-ADEC-57A994401AE0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explosion val="6"/>
          <c:dPt>
            <c:idx val="0"/>
            <c:bubble3D val="0"/>
            <c:explosion val="0"/>
            <c:spPr>
              <a:solidFill>
                <a:schemeClr val="accent1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98E5-4C49-B3A4-A1256635FAA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98E5-4C49-B3A4-A1256635FAA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Feuil1!$N$24:$N$25</c:f>
              <c:strCache>
                <c:ptCount val="2"/>
                <c:pt idx="0">
                  <c:v>Effectif département</c:v>
                </c:pt>
                <c:pt idx="1">
                  <c:v>Colllectivités et établissement publics 08/12/2022</c:v>
                </c:pt>
              </c:strCache>
            </c:strRef>
          </c:cat>
          <c:val>
            <c:numRef>
              <c:f>Feuil1!$O$24:$O$25</c:f>
              <c:numCache>
                <c:formatCode>General</c:formatCode>
                <c:ptCount val="2"/>
                <c:pt idx="0">
                  <c:v>3579</c:v>
                </c:pt>
                <c:pt idx="1">
                  <c:v>5099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8E5-4C49-B3A4-A1256635FAAD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</c:legendEntry>
      <c:overlay val="0"/>
      <c:spPr>
        <a:solidFill>
          <a:schemeClr val="lt1">
            <a:alpha val="78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pattFill prst="dkDnDiag">
      <a:fgClr>
        <a:schemeClr val="lt1">
          <a:lumMod val="95000"/>
        </a:schemeClr>
      </a:fgClr>
      <a:bgClr>
        <a:schemeClr val="lt1"/>
      </a:bgClr>
    </a:patt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166956335561145"/>
          <c:y val="0.11821841130745141"/>
          <c:w val="0.79226679282350876"/>
          <c:h val="0.84218121346544939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15E4-4BE3-AAEC-32876F01422C}"/>
              </c:ext>
            </c:extLst>
          </c:dPt>
          <c:dPt>
            <c:idx val="1"/>
            <c:bubble3D val="0"/>
            <c:explosion val="5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15E4-4BE3-AAEC-32876F01422C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'Etat emploi FPT - 2022(Feuil1)'!$K$16:$K$17</c:f>
              <c:strCache>
                <c:ptCount val="2"/>
                <c:pt idx="0">
                  <c:v>Fonctionnaire</c:v>
                </c:pt>
                <c:pt idx="1">
                  <c:v>Contractuel</c:v>
                </c:pt>
              </c:strCache>
            </c:strRef>
          </c:cat>
          <c:val>
            <c:numRef>
              <c:f>'Etat emploi FPT - 2022(Feuil1)'!$L$16:$L$17</c:f>
              <c:numCache>
                <c:formatCode>General</c:formatCode>
                <c:ptCount val="2"/>
                <c:pt idx="0">
                  <c:v>5175</c:v>
                </c:pt>
                <c:pt idx="1">
                  <c:v>2325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5E4-4BE3-AAEC-32876F01422C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  <c:userShapes r:id="rId4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>
        <c:manualLayout>
          <c:layoutTarget val="inner"/>
          <c:xMode val="edge"/>
          <c:yMode val="edge"/>
          <c:x val="2.5000000000000001E-2"/>
          <c:y val="0.3366899970836979"/>
          <c:w val="0.93888888888888888"/>
          <c:h val="0.39107903178769321"/>
        </c:manualLayout>
      </c:layout>
      <c:lineChart>
        <c:grouping val="standard"/>
        <c:varyColors val="0"/>
        <c:ser>
          <c:idx val="0"/>
          <c:order val="0"/>
          <c:tx>
            <c:strRef>
              <c:f>'comparaison 22-24'!$D$4</c:f>
              <c:strCache>
                <c:ptCount val="1"/>
                <c:pt idx="0">
                  <c:v>ANNEES</c:v>
                </c:pt>
              </c:strCache>
            </c:strRef>
          </c:tx>
          <c:spPr>
            <a:ln w="28575" cap="rnd">
              <a:solidFill>
                <a:schemeClr val="accent5">
                  <a:tint val="77000"/>
                </a:schemeClr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'comparaison 22-24'!$D$5:$D$7</c:f>
              <c:numCache>
                <c:formatCode>General</c:formatCode>
                <c:ptCount val="3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497-43BF-BA45-D00F0567A475}"/>
            </c:ext>
          </c:extLst>
        </c:ser>
        <c:ser>
          <c:idx val="1"/>
          <c:order val="1"/>
          <c:tx>
            <c:strRef>
              <c:f>'comparaison 22-24'!$E$4</c:f>
              <c:strCache>
                <c:ptCount val="1"/>
                <c:pt idx="0">
                  <c:v>Nombre de déclarations de
 vacances d'emplois nettes</c:v>
                </c:pt>
              </c:strCache>
            </c:strRef>
          </c:tx>
          <c:spPr>
            <a:ln w="28575" cap="rnd">
              <a:solidFill>
                <a:schemeClr val="accent5">
                  <a:shade val="76000"/>
                </a:schemeClr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'comparaison 22-24'!$E$5:$E$7</c:f>
              <c:numCache>
                <c:formatCode>General</c:formatCode>
                <c:ptCount val="3"/>
                <c:pt idx="0">
                  <c:v>1410</c:v>
                </c:pt>
                <c:pt idx="1">
                  <c:v>1116</c:v>
                </c:pt>
                <c:pt idx="2">
                  <c:v>1398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497-43BF-BA45-D00F0567A475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1837357263"/>
        <c:axId val="1837357679"/>
      </c:lineChart>
      <c:catAx>
        <c:axId val="1837357263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837357679"/>
        <c:crosses val="autoZero"/>
        <c:auto val="1"/>
        <c:lblAlgn val="ctr"/>
        <c:lblOffset val="100"/>
        <c:noMultiLvlLbl val="0"/>
      </c:catAx>
      <c:valAx>
        <c:axId val="183735767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83735726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'Nominations 2022-2024'!$D$4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'Nominations 2022-2024'!$C$5</c:f>
              <c:strCache>
                <c:ptCount val="1"/>
                <c:pt idx="0">
                  <c:v>NOMINATIONS</c:v>
                </c:pt>
              </c:strCache>
            </c:strRef>
          </c:cat>
          <c:val>
            <c:numRef>
              <c:f>'Nominations 2022-2024'!$D$5</c:f>
              <c:numCache>
                <c:formatCode>General</c:formatCode>
                <c:ptCount val="1"/>
                <c:pt idx="0">
                  <c:v>365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BFB-4490-B77D-887CF34E1C62}"/>
            </c:ext>
          </c:extLst>
        </c:ser>
        <c:ser>
          <c:idx val="1"/>
          <c:order val="1"/>
          <c:tx>
            <c:strRef>
              <c:f>'Nominations 2022-2024'!$E$4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3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'Nominations 2022-2024'!$C$5</c:f>
              <c:strCache>
                <c:ptCount val="1"/>
                <c:pt idx="0">
                  <c:v>NOMINATIONS</c:v>
                </c:pt>
              </c:strCache>
            </c:strRef>
          </c:cat>
          <c:val>
            <c:numRef>
              <c:f>'Nominations 2022-2024'!$E$5</c:f>
              <c:numCache>
                <c:formatCode>General</c:formatCode>
                <c:ptCount val="1"/>
                <c:pt idx="0">
                  <c:v>440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BFB-4490-B77D-887CF34E1C62}"/>
            </c:ext>
          </c:extLst>
        </c:ser>
        <c:ser>
          <c:idx val="2"/>
          <c:order val="2"/>
          <c:tx>
            <c:strRef>
              <c:f>'Nominations 2022-2024'!$F$4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5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'Nominations 2022-2024'!$C$5</c:f>
              <c:strCache>
                <c:ptCount val="1"/>
                <c:pt idx="0">
                  <c:v>NOMINATIONS</c:v>
                </c:pt>
              </c:strCache>
            </c:strRef>
          </c:cat>
          <c:val>
            <c:numRef>
              <c:f>'Nominations 2022-2024'!$F$5</c:f>
              <c:numCache>
                <c:formatCode>General</c:formatCode>
                <c:ptCount val="1"/>
                <c:pt idx="0">
                  <c:v>369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BFB-4490-B77D-887CF34E1C62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1090525664"/>
        <c:axId val="1090526624"/>
      </c:barChart>
      <c:catAx>
        <c:axId val="1090525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090526624"/>
        <c:crosses val="autoZero"/>
        <c:auto val="1"/>
        <c:lblAlgn val="ctr"/>
        <c:lblOffset val="100"/>
        <c:noMultiLvlLbl val="0"/>
      </c:catAx>
      <c:valAx>
        <c:axId val="1090526624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090525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4565785183165748"/>
          <c:y val="0.92286599262092328"/>
          <c:w val="0.26930876512126412"/>
          <c:h val="5.8550966671731076E-2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8102964622176236"/>
          <c:y val="0.27848738707052789"/>
          <c:w val="0.48855479561531923"/>
          <c:h val="0.64813778753413653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Feuil1!$A$13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Feuil1!$B$12:$E$12</c:f>
              <c:strCache>
                <c:ptCount val="4"/>
                <c:pt idx="0">
                  <c:v>Département</c:v>
                </c:pt>
                <c:pt idx="1">
                  <c:v>Communes et ses établissents (CCAS et CDE)</c:v>
                </c:pt>
                <c:pt idx="2">
                  <c:v>Intercomunalités (Communautés de communes et d'agglomération)</c:v>
                </c:pt>
                <c:pt idx="3">
                  <c:v>Syndicats et autres établissements publics (SIDEVAM, SMEAM)</c:v>
                </c:pt>
              </c:strCache>
            </c:strRef>
          </c:cat>
          <c:val>
            <c:numRef>
              <c:f>Feuil1!$B$13:$E$13</c:f>
              <c:numCache>
                <c:formatCode>0%</c:formatCode>
                <c:ptCount val="4"/>
                <c:pt idx="0">
                  <c:v>0</c:v>
                </c:pt>
                <c:pt idx="1">
                  <c:v>0.88043478260869568</c:v>
                </c:pt>
                <c:pt idx="2">
                  <c:v>0.10869565217391304</c:v>
                </c:pt>
                <c:pt idx="3">
                  <c:v>1.0869565217391304E-2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DD6-45EC-BDDE-EC53FA35BA5E}"/>
            </c:ext>
          </c:extLst>
        </c:ser>
        <c:ser>
          <c:idx val="1"/>
          <c:order val="1"/>
          <c:tx>
            <c:strRef>
              <c:f>Feuil1!$A$14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Feuil1!$B$12:$E$12</c:f>
              <c:strCache>
                <c:ptCount val="4"/>
                <c:pt idx="0">
                  <c:v>Département</c:v>
                </c:pt>
                <c:pt idx="1">
                  <c:v>Communes et ses établissents (CCAS et CDE)</c:v>
                </c:pt>
                <c:pt idx="2">
                  <c:v>Intercomunalités (Communautés de communes et d'agglomération)</c:v>
                </c:pt>
                <c:pt idx="3">
                  <c:v>Syndicats et autres établissements publics (SIDEVAM, SMEAM)</c:v>
                </c:pt>
              </c:strCache>
            </c:strRef>
          </c:cat>
          <c:val>
            <c:numRef>
              <c:f>Feuil1!$B$14:$E$14</c:f>
              <c:numCache>
                <c:formatCode>0%</c:formatCode>
                <c:ptCount val="4"/>
                <c:pt idx="0">
                  <c:v>0</c:v>
                </c:pt>
                <c:pt idx="1">
                  <c:v>0.73506891271056662</c:v>
                </c:pt>
                <c:pt idx="2">
                  <c:v>0.21898928024502298</c:v>
                </c:pt>
                <c:pt idx="3">
                  <c:v>4.5941807044410414E-2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DD6-45EC-BDDE-EC53FA35BA5E}"/>
            </c:ext>
          </c:extLst>
        </c:ser>
        <c:ser>
          <c:idx val="2"/>
          <c:order val="2"/>
          <c:tx>
            <c:strRef>
              <c:f>Feuil1!$A$15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Feuil1!$B$12:$E$12</c:f>
              <c:strCache>
                <c:ptCount val="4"/>
                <c:pt idx="0">
                  <c:v>Département</c:v>
                </c:pt>
                <c:pt idx="1">
                  <c:v>Communes et ses établissents (CCAS et CDE)</c:v>
                </c:pt>
                <c:pt idx="2">
                  <c:v>Intercomunalités (Communautés de communes et d'agglomération)</c:v>
                </c:pt>
                <c:pt idx="3">
                  <c:v>Syndicats et autres établissements publics (SIDEVAM, SMEAM)</c:v>
                </c:pt>
              </c:strCache>
            </c:strRef>
          </c:cat>
          <c:val>
            <c:numRef>
              <c:f>Feuil1!$B$15:$E$15</c:f>
              <c:numCache>
                <c:formatCode>0%</c:formatCode>
                <c:ptCount val="4"/>
                <c:pt idx="0">
                  <c:v>0</c:v>
                </c:pt>
                <c:pt idx="1">
                  <c:v>0.78985507246376807</c:v>
                </c:pt>
                <c:pt idx="2">
                  <c:v>0.17391304347826086</c:v>
                </c:pt>
                <c:pt idx="3">
                  <c:v>3.6231884057971016E-2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DD6-45EC-BDDE-EC53FA35BA5E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157903919"/>
        <c:axId val="157902671"/>
      </c:barChart>
      <c:catAx>
        <c:axId val="157903919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57902671"/>
        <c:crosses val="autoZero"/>
        <c:auto val="1"/>
        <c:lblAlgn val="ctr"/>
        <c:lblOffset val="100"/>
        <c:noMultiLvlLbl val="0"/>
      </c:catAx>
      <c:valAx>
        <c:axId val="157902671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5790391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7.5972826541876301E-2"/>
          <c:y val="0.88842375220726877"/>
          <c:w val="0.30370100578688197"/>
          <c:h val="8.160718200402435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'2022-224'!$C$4</c:f>
              <c:strCache>
                <c:ptCount val="1"/>
                <c:pt idx="0">
                  <c:v>ANNEE 2022</c:v>
                </c:pt>
              </c:strCache>
            </c:strRef>
          </c:tx>
          <c:spPr>
            <a:gradFill flip="none" rotWithShape="1">
              <a:gsLst>
                <a:gs pos="0">
                  <a:schemeClr val="accent6"/>
                </a:gs>
                <a:gs pos="75000">
                  <a:schemeClr val="accent6">
                    <a:lumMod val="60000"/>
                    <a:lumOff val="40000"/>
                  </a:schemeClr>
                </a:gs>
                <a:gs pos="51000">
                  <a:schemeClr val="accent6">
                    <a:alpha val="75000"/>
                  </a:schemeClr>
                </a:gs>
                <a:gs pos="100000">
                  <a:schemeClr val="accent6">
                    <a:lumMod val="20000"/>
                    <a:lumOff val="80000"/>
                    <a:alpha val="15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'2022-224'!$B$5:$B$7</c:f>
              <c:strCache>
                <c:ptCount val="3"/>
                <c:pt idx="0">
                  <c:v>CATEGORIE A</c:v>
                </c:pt>
                <c:pt idx="1">
                  <c:v>CATEGORIEB</c:v>
                </c:pt>
                <c:pt idx="2">
                  <c:v>CATEGORIE C</c:v>
                </c:pt>
              </c:strCache>
            </c:strRef>
          </c:cat>
          <c:val>
            <c:numRef>
              <c:f>'2022-224'!$C$5:$C$7</c:f>
              <c:numCache>
                <c:formatCode>General</c:formatCode>
                <c:ptCount val="3"/>
                <c:pt idx="0">
                  <c:v>429</c:v>
                </c:pt>
                <c:pt idx="1">
                  <c:v>224</c:v>
                </c:pt>
                <c:pt idx="2">
                  <c:v>747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B9C-44E8-9786-30430F2D340E}"/>
            </c:ext>
          </c:extLst>
        </c:ser>
        <c:ser>
          <c:idx val="1"/>
          <c:order val="1"/>
          <c:tx>
            <c:strRef>
              <c:f>'2022-224'!$D$4</c:f>
              <c:strCache>
                <c:ptCount val="1"/>
                <c:pt idx="0">
                  <c:v>ANNEE 2023</c:v>
                </c:pt>
              </c:strCache>
            </c:strRef>
          </c:tx>
          <c:spPr>
            <a:gradFill flip="none" rotWithShape="1">
              <a:gsLst>
                <a:gs pos="0">
                  <a:schemeClr val="accent5"/>
                </a:gs>
                <a:gs pos="75000">
                  <a:schemeClr val="accent5">
                    <a:lumMod val="60000"/>
                    <a:lumOff val="40000"/>
                  </a:schemeClr>
                </a:gs>
                <a:gs pos="51000">
                  <a:schemeClr val="accent5">
                    <a:alpha val="75000"/>
                  </a:schemeClr>
                </a:gs>
                <a:gs pos="100000">
                  <a:schemeClr val="accent5">
                    <a:lumMod val="20000"/>
                    <a:lumOff val="80000"/>
                    <a:alpha val="15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'2022-224'!$B$5:$B$7</c:f>
              <c:strCache>
                <c:ptCount val="3"/>
                <c:pt idx="0">
                  <c:v>CATEGORIE A</c:v>
                </c:pt>
                <c:pt idx="1">
                  <c:v>CATEGORIEB</c:v>
                </c:pt>
                <c:pt idx="2">
                  <c:v>CATEGORIE C</c:v>
                </c:pt>
              </c:strCache>
            </c:strRef>
          </c:cat>
          <c:val>
            <c:numRef>
              <c:f>'2022-224'!$D$5:$D$7</c:f>
              <c:numCache>
                <c:formatCode>General</c:formatCode>
                <c:ptCount val="3"/>
                <c:pt idx="0">
                  <c:v>419</c:v>
                </c:pt>
                <c:pt idx="1">
                  <c:v>185</c:v>
                </c:pt>
                <c:pt idx="2">
                  <c:v>512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B9C-44E8-9786-30430F2D340E}"/>
            </c:ext>
          </c:extLst>
        </c:ser>
        <c:ser>
          <c:idx val="2"/>
          <c:order val="2"/>
          <c:tx>
            <c:strRef>
              <c:f>'2022-224'!$E$4</c:f>
              <c:strCache>
                <c:ptCount val="1"/>
                <c:pt idx="0">
                  <c:v>ANNEE 2024</c:v>
                </c:pt>
              </c:strCache>
            </c:strRef>
          </c:tx>
          <c:spPr>
            <a:gradFill flip="none" rotWithShape="1">
              <a:gsLst>
                <a:gs pos="0">
                  <a:schemeClr val="accent4"/>
                </a:gs>
                <a:gs pos="75000">
                  <a:schemeClr val="accent4">
                    <a:lumMod val="60000"/>
                    <a:lumOff val="40000"/>
                  </a:schemeClr>
                </a:gs>
                <a:gs pos="51000">
                  <a:schemeClr val="accent4">
                    <a:alpha val="75000"/>
                  </a:schemeClr>
                </a:gs>
                <a:gs pos="100000">
                  <a:schemeClr val="accent4">
                    <a:lumMod val="20000"/>
                    <a:lumOff val="80000"/>
                    <a:alpha val="15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'2022-224'!$B$5:$B$7</c:f>
              <c:strCache>
                <c:ptCount val="3"/>
                <c:pt idx="0">
                  <c:v>CATEGORIE A</c:v>
                </c:pt>
                <c:pt idx="1">
                  <c:v>CATEGORIEB</c:v>
                </c:pt>
                <c:pt idx="2">
                  <c:v>CATEGORIE C</c:v>
                </c:pt>
              </c:strCache>
            </c:strRef>
          </c:cat>
          <c:val>
            <c:numRef>
              <c:f>'2022-224'!$E$5:$E$7</c:f>
              <c:numCache>
                <c:formatCode>General</c:formatCode>
                <c:ptCount val="3"/>
                <c:pt idx="0">
                  <c:v>432</c:v>
                </c:pt>
                <c:pt idx="1">
                  <c:v>330</c:v>
                </c:pt>
                <c:pt idx="2">
                  <c:v>636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B9C-44E8-9786-30430F2D340E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355"/>
        <c:overlap val="-70"/>
        <c:axId val="649151839"/>
        <c:axId val="649139839"/>
      </c:barChart>
      <c:catAx>
        <c:axId val="64915183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649139839"/>
        <c:crosses val="autoZero"/>
        <c:auto val="1"/>
        <c:lblAlgn val="ctr"/>
        <c:lblOffset val="100"/>
        <c:noMultiLvlLbl val="0"/>
      </c:catAx>
      <c:valAx>
        <c:axId val="649139839"/>
        <c:scaling>
          <c:orientation val="minMax"/>
        </c:scaling>
        <c:delete val="0"/>
        <c:axPos val="l"/>
        <c:majorGridlines>
          <c:spPr>
            <a:ln w="9525" cap="flat" cmpd="sng" algn="ctr">
              <a:gradFill>
                <a:gsLst>
                  <a:gs pos="100000">
                    <a:schemeClr val="tx1">
                      <a:lumMod val="5000"/>
                      <a:lumOff val="95000"/>
                    </a:schemeClr>
                  </a:gs>
                  <a:gs pos="0">
                    <a:schemeClr val="tx1">
                      <a:lumMod val="25000"/>
                      <a:lumOff val="75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64915183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'2022-224'!$C$20</c:f>
              <c:strCache>
                <c:ptCount val="1"/>
                <c:pt idx="0">
                  <c:v>ANNEE 2022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'2022-224'!$B$21:$B$23</c:f>
              <c:strCache>
                <c:ptCount val="3"/>
                <c:pt idx="0">
                  <c:v>CATEGORIE A</c:v>
                </c:pt>
                <c:pt idx="1">
                  <c:v>CATEGORIEB</c:v>
                </c:pt>
                <c:pt idx="2">
                  <c:v>CATEGORIE C</c:v>
                </c:pt>
              </c:strCache>
            </c:strRef>
          </c:cat>
          <c:val>
            <c:numRef>
              <c:f>'2022-224'!$C$21:$C$23</c:f>
              <c:numCache>
                <c:formatCode>0%</c:formatCode>
                <c:ptCount val="3"/>
                <c:pt idx="0">
                  <c:v>0.31134751773049646</c:v>
                </c:pt>
                <c:pt idx="1">
                  <c:v>0.15886524822695036</c:v>
                </c:pt>
                <c:pt idx="2">
                  <c:v>0.52978723404255323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3BF-4A5C-A69A-D61E79B970B4}"/>
            </c:ext>
          </c:extLst>
        </c:ser>
        <c:ser>
          <c:idx val="1"/>
          <c:order val="1"/>
          <c:tx>
            <c:strRef>
              <c:f>'2022-224'!$D$20</c:f>
              <c:strCache>
                <c:ptCount val="1"/>
                <c:pt idx="0">
                  <c:v>ANNEE 2023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bg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'2022-224'!$B$21:$B$23</c:f>
              <c:strCache>
                <c:ptCount val="3"/>
                <c:pt idx="0">
                  <c:v>CATEGORIE A</c:v>
                </c:pt>
                <c:pt idx="1">
                  <c:v>CATEGORIEB</c:v>
                </c:pt>
                <c:pt idx="2">
                  <c:v>CATEGORIE C</c:v>
                </c:pt>
              </c:strCache>
            </c:strRef>
          </c:cat>
          <c:val>
            <c:numRef>
              <c:f>'2022-224'!$D$21:$D$23</c:f>
              <c:numCache>
                <c:formatCode>0%</c:formatCode>
                <c:ptCount val="3"/>
                <c:pt idx="0">
                  <c:v>0.37544802867383514</c:v>
                </c:pt>
                <c:pt idx="1">
                  <c:v>0.16577060931899643</c:v>
                </c:pt>
                <c:pt idx="2">
                  <c:v>0.45878136200716846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3BF-4A5C-A69A-D61E79B970B4}"/>
            </c:ext>
          </c:extLst>
        </c:ser>
        <c:ser>
          <c:idx val="2"/>
          <c:order val="2"/>
          <c:tx>
            <c:strRef>
              <c:f>'2022-224'!$E$20</c:f>
              <c:strCache>
                <c:ptCount val="1"/>
                <c:pt idx="0">
                  <c:v>ANNEE 2024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'2022-224'!$B$21:$B$23</c:f>
              <c:strCache>
                <c:ptCount val="3"/>
                <c:pt idx="0">
                  <c:v>CATEGORIE A</c:v>
                </c:pt>
                <c:pt idx="1">
                  <c:v>CATEGORIEB</c:v>
                </c:pt>
                <c:pt idx="2">
                  <c:v>CATEGORIE C</c:v>
                </c:pt>
              </c:strCache>
            </c:strRef>
          </c:cat>
          <c:val>
            <c:numRef>
              <c:f>'2022-224'!$E$21:$E$23</c:f>
              <c:numCache>
                <c:formatCode>0%</c:formatCode>
                <c:ptCount val="3"/>
                <c:pt idx="0">
                  <c:v>0.30901287553648071</c:v>
                </c:pt>
                <c:pt idx="1">
                  <c:v>0.23605150214592274</c:v>
                </c:pt>
                <c:pt idx="2">
                  <c:v>0.45493562231759654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3BF-4A5C-A69A-D61E79B970B4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655114031"/>
        <c:axId val="655118831"/>
      </c:barChart>
      <c:catAx>
        <c:axId val="65511403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solidFill>
            <a:schemeClr val="bg1"/>
          </a:solidFill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655118831"/>
        <c:crosses val="autoZero"/>
        <c:auto val="1"/>
        <c:lblAlgn val="ctr"/>
        <c:lblOffset val="100"/>
        <c:noMultiLvlLbl val="0"/>
      </c:catAx>
      <c:valAx>
        <c:axId val="655118831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65511403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bg1"/>
    </a:solidFill>
    <a:ln>
      <a:solidFill>
        <a:schemeClr val="bg1"/>
      </a:solidFill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5666404260834882E-2"/>
          <c:y val="1.9967337053146041E-2"/>
          <c:w val="0.9543335957391651"/>
          <c:h val="0.843103028197724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Feuil1!$C$9</c:f>
              <c:strCache>
                <c:ptCount val="1"/>
                <c:pt idx="0">
                  <c:v>2022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94000"/>
                    <a:satMod val="100000"/>
                    <a:lumMod val="108000"/>
                  </a:schemeClr>
                </a:gs>
                <a:gs pos="50000">
                  <a:schemeClr val="accent1">
                    <a:tint val="98000"/>
                    <a:shade val="100000"/>
                    <a:satMod val="100000"/>
                    <a:lumMod val="100000"/>
                  </a:schemeClr>
                </a:gs>
                <a:gs pos="100000">
                  <a:schemeClr val="accent1">
                    <a:shade val="72000"/>
                    <a:satMod val="120000"/>
                    <a:lumMod val="100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63500" dist="25400" dir="5400000" algn="ctr" rotWithShape="0">
                <a:srgbClr val="000000">
                  <a:alpha val="69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1200000"/>
              </a:lightRig>
            </a:scene3d>
            <a:sp3d prstMaterial="plastic">
              <a:bevelT w="25400" h="25400"/>
            </a:sp3d>
          </c:spPr>
          <c:invertIfNegative val="0"/>
          <c:dLbls>
            <c:dLbl>
              <c:idx val="0"/>
              <c:layout>
                <c:manualLayout>
                  <c:x val="-2.0302460185546832E-17"/>
                  <c:y val="9.894273858176327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EFB-4216-B24D-ADE634CB5D16}"/>
                </c:ext>
              </c:extLst>
            </c:dLbl>
            <c:dLbl>
              <c:idx val="1"/>
              <c:layout>
                <c:manualLayout>
                  <c:x val="-4.4296788482835201E-3"/>
                  <c:y val="4.794911880710355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EFB-4216-B24D-ADE634CB5D16}"/>
                </c:ext>
              </c:extLst>
            </c:dLbl>
            <c:dLbl>
              <c:idx val="2"/>
              <c:layout>
                <c:manualLayout>
                  <c:x val="-4.0604920371093665E-17"/>
                  <c:y val="0.10494198796701736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EFB-4216-B24D-ADE634CB5D16}"/>
                </c:ext>
              </c:extLst>
            </c:dLbl>
            <c:dLbl>
              <c:idx val="7"/>
              <c:layout>
                <c:manualLayout>
                  <c:x val="-2.2148394241417496E-3"/>
                  <c:y val="2.695174595871419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EFB-4216-B24D-ADE634CB5D1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Feuil1!$D$8:$M$8</c:f>
              <c:strCache>
                <c:ptCount val="10"/>
                <c:pt idx="0">
                  <c:v>Administrative</c:v>
                </c:pt>
                <c:pt idx="1">
                  <c:v>Technique</c:v>
                </c:pt>
                <c:pt idx="2">
                  <c:v>Médico-sociale</c:v>
                </c:pt>
                <c:pt idx="3">
                  <c:v>Cultrelle</c:v>
                </c:pt>
                <c:pt idx="4">
                  <c:v>Animation</c:v>
                </c:pt>
                <c:pt idx="5">
                  <c:v>Sportive</c:v>
                </c:pt>
                <c:pt idx="6">
                  <c:v>Incendie et secours</c:v>
                </c:pt>
                <c:pt idx="7">
                  <c:v>Police municipale</c:v>
                </c:pt>
                <c:pt idx="8">
                  <c:v>Hors filière </c:v>
                </c:pt>
                <c:pt idx="9">
                  <c:v>Indéterminé</c:v>
                </c:pt>
              </c:strCache>
            </c:strRef>
          </c:cat>
          <c:val>
            <c:numRef>
              <c:f>Feuil1!$D$9:$M$9</c:f>
              <c:numCache>
                <c:formatCode>General</c:formatCode>
                <c:ptCount val="10"/>
                <c:pt idx="0">
                  <c:v>479</c:v>
                </c:pt>
                <c:pt idx="1">
                  <c:v>621</c:v>
                </c:pt>
                <c:pt idx="2">
                  <c:v>193</c:v>
                </c:pt>
                <c:pt idx="3">
                  <c:v>25</c:v>
                </c:pt>
                <c:pt idx="4">
                  <c:v>43</c:v>
                </c:pt>
                <c:pt idx="5">
                  <c:v>1</c:v>
                </c:pt>
                <c:pt idx="6">
                  <c:v>0</c:v>
                </c:pt>
                <c:pt idx="7">
                  <c:v>6</c:v>
                </c:pt>
                <c:pt idx="8">
                  <c:v>7</c:v>
                </c:pt>
                <c:pt idx="9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EFB-4216-B24D-ADE634CB5D16}"/>
            </c:ext>
          </c:extLst>
        </c:ser>
        <c:ser>
          <c:idx val="1"/>
          <c:order val="1"/>
          <c:tx>
            <c:strRef>
              <c:f>Feuil1!$C$10</c:f>
              <c:strCache>
                <c:ptCount val="1"/>
                <c:pt idx="0">
                  <c:v>2023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tint val="94000"/>
                    <a:satMod val="100000"/>
                    <a:lumMod val="108000"/>
                  </a:schemeClr>
                </a:gs>
                <a:gs pos="50000">
                  <a:schemeClr val="accent3">
                    <a:tint val="98000"/>
                    <a:shade val="100000"/>
                    <a:satMod val="100000"/>
                    <a:lumMod val="100000"/>
                  </a:schemeClr>
                </a:gs>
                <a:gs pos="100000">
                  <a:schemeClr val="accent3">
                    <a:shade val="72000"/>
                    <a:satMod val="120000"/>
                    <a:lumMod val="100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63500" dist="25400" dir="5400000" algn="ctr" rotWithShape="0">
                <a:srgbClr val="000000">
                  <a:alpha val="69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1200000"/>
              </a:lightRig>
            </a:scene3d>
            <a:sp3d prstMaterial="plastic">
              <a:bevelT w="25400" h="25400"/>
            </a:sp3d>
          </c:spPr>
          <c:invertIfNegative val="0"/>
          <c:dLbls>
            <c:dLbl>
              <c:idx val="1"/>
              <c:layout>
                <c:manualLayout>
                  <c:x val="6.6445182724252493E-3"/>
                  <c:y val="8.953997802952055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EFB-4216-B24D-ADE634CB5D16}"/>
                </c:ext>
              </c:extLst>
            </c:dLbl>
            <c:dLbl>
              <c:idx val="3"/>
              <c:layout>
                <c:manualLayout>
                  <c:x val="4.4296788482834186E-3"/>
                  <c:y val="8.953997802952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3EFB-4216-B24D-ADE634CB5D16}"/>
                </c:ext>
              </c:extLst>
            </c:dLbl>
            <c:dLbl>
              <c:idx val="9"/>
              <c:layout>
                <c:manualLayout>
                  <c:x val="0"/>
                  <c:y val="2.395212126608720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3EFB-4216-B24D-ADE634CB5D1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Feuil1!$D$8:$M$8</c:f>
              <c:strCache>
                <c:ptCount val="10"/>
                <c:pt idx="0">
                  <c:v>Administrative</c:v>
                </c:pt>
                <c:pt idx="1">
                  <c:v>Technique</c:v>
                </c:pt>
                <c:pt idx="2">
                  <c:v>Médico-sociale</c:v>
                </c:pt>
                <c:pt idx="3">
                  <c:v>Cultrelle</c:v>
                </c:pt>
                <c:pt idx="4">
                  <c:v>Animation</c:v>
                </c:pt>
                <c:pt idx="5">
                  <c:v>Sportive</c:v>
                </c:pt>
                <c:pt idx="6">
                  <c:v>Incendie et secours</c:v>
                </c:pt>
                <c:pt idx="7">
                  <c:v>Police municipale</c:v>
                </c:pt>
                <c:pt idx="8">
                  <c:v>Hors filière </c:v>
                </c:pt>
                <c:pt idx="9">
                  <c:v>Indéterminé</c:v>
                </c:pt>
              </c:strCache>
            </c:strRef>
          </c:cat>
          <c:val>
            <c:numRef>
              <c:f>Feuil1!$D$10:$M$10</c:f>
              <c:numCache>
                <c:formatCode>General</c:formatCode>
                <c:ptCount val="10"/>
                <c:pt idx="0">
                  <c:v>425</c:v>
                </c:pt>
                <c:pt idx="1">
                  <c:v>416</c:v>
                </c:pt>
                <c:pt idx="2">
                  <c:v>161</c:v>
                </c:pt>
                <c:pt idx="3">
                  <c:v>20</c:v>
                </c:pt>
                <c:pt idx="4">
                  <c:v>31</c:v>
                </c:pt>
                <c:pt idx="5">
                  <c:v>5</c:v>
                </c:pt>
                <c:pt idx="6">
                  <c:v>0</c:v>
                </c:pt>
                <c:pt idx="7">
                  <c:v>18</c:v>
                </c:pt>
                <c:pt idx="8">
                  <c:v>5</c:v>
                </c:pt>
                <c:pt idx="9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EFB-4216-B24D-ADE634CB5D16}"/>
            </c:ext>
          </c:extLst>
        </c:ser>
        <c:ser>
          <c:idx val="2"/>
          <c:order val="2"/>
          <c:tx>
            <c:strRef>
              <c:f>Feuil1!$C$11</c:f>
              <c:strCache>
                <c:ptCount val="1"/>
                <c:pt idx="0">
                  <c:v>2024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tint val="94000"/>
                    <a:satMod val="100000"/>
                    <a:lumMod val="108000"/>
                  </a:schemeClr>
                </a:gs>
                <a:gs pos="50000">
                  <a:schemeClr val="accent5">
                    <a:tint val="98000"/>
                    <a:shade val="100000"/>
                    <a:satMod val="100000"/>
                    <a:lumMod val="100000"/>
                  </a:schemeClr>
                </a:gs>
                <a:gs pos="100000">
                  <a:schemeClr val="accent5">
                    <a:shade val="72000"/>
                    <a:satMod val="120000"/>
                    <a:lumMod val="100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63500" dist="25400" dir="5400000" algn="ctr" rotWithShape="0">
                <a:srgbClr val="000000">
                  <a:alpha val="69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1200000"/>
              </a:lightRig>
            </a:scene3d>
            <a:sp3d prstMaterial="plastic">
              <a:bevelT w="25400" h="25400"/>
            </a:sp3d>
          </c:spPr>
          <c:invertIfNegative val="0"/>
          <c:dLbls>
            <c:dLbl>
              <c:idx val="0"/>
              <c:layout>
                <c:manualLayout>
                  <c:x val="4.4296788482834993E-3"/>
                  <c:y val="2.695174595871429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3EFB-4216-B24D-ADE634CB5D16}"/>
                </c:ext>
              </c:extLst>
            </c:dLbl>
            <c:dLbl>
              <c:idx val="1"/>
              <c:layout>
                <c:manualLayout>
                  <c:x val="6.6444310740227238E-3"/>
                  <c:y val="0.10044255092807679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3EFB-4216-B24D-ADE634CB5D16}"/>
                </c:ext>
              </c:extLst>
            </c:dLbl>
            <c:dLbl>
              <c:idx val="2"/>
              <c:layout>
                <c:manualLayout>
                  <c:x val="6.6445182724252086E-3"/>
                  <c:y val="1.495324718820613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3EFB-4216-B24D-ADE634CB5D16}"/>
                </c:ext>
              </c:extLst>
            </c:dLbl>
            <c:dLbl>
              <c:idx val="3"/>
              <c:layout>
                <c:manualLayout>
                  <c:x val="6.6445182724252493E-3"/>
                  <c:y val="4.794911880710352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3EFB-4216-B24D-ADE634CB5D1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Feuil1!$D$8:$M$8</c:f>
              <c:strCache>
                <c:ptCount val="10"/>
                <c:pt idx="0">
                  <c:v>Administrative</c:v>
                </c:pt>
                <c:pt idx="1">
                  <c:v>Technique</c:v>
                </c:pt>
                <c:pt idx="2">
                  <c:v>Médico-sociale</c:v>
                </c:pt>
                <c:pt idx="3">
                  <c:v>Cultrelle</c:v>
                </c:pt>
                <c:pt idx="4">
                  <c:v>Animation</c:v>
                </c:pt>
                <c:pt idx="5">
                  <c:v>Sportive</c:v>
                </c:pt>
                <c:pt idx="6">
                  <c:v>Incendie et secours</c:v>
                </c:pt>
                <c:pt idx="7">
                  <c:v>Police municipale</c:v>
                </c:pt>
                <c:pt idx="8">
                  <c:v>Hors filière </c:v>
                </c:pt>
                <c:pt idx="9">
                  <c:v>Indéterminé</c:v>
                </c:pt>
              </c:strCache>
            </c:strRef>
          </c:cat>
          <c:val>
            <c:numRef>
              <c:f>Feuil1!$D$11:$M$11</c:f>
              <c:numCache>
                <c:formatCode>General</c:formatCode>
                <c:ptCount val="10"/>
                <c:pt idx="0">
                  <c:v>565</c:v>
                </c:pt>
                <c:pt idx="1">
                  <c:v>509</c:v>
                </c:pt>
                <c:pt idx="2">
                  <c:v>209</c:v>
                </c:pt>
                <c:pt idx="3">
                  <c:v>22</c:v>
                </c:pt>
                <c:pt idx="4">
                  <c:v>41</c:v>
                </c:pt>
                <c:pt idx="5">
                  <c:v>8</c:v>
                </c:pt>
                <c:pt idx="6">
                  <c:v>0</c:v>
                </c:pt>
                <c:pt idx="7">
                  <c:v>18</c:v>
                </c:pt>
                <c:pt idx="8">
                  <c:v>4</c:v>
                </c:pt>
                <c:pt idx="9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3EFB-4216-B24D-ADE634CB5D16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997093552"/>
        <c:axId val="997095216"/>
      </c:barChart>
      <c:catAx>
        <c:axId val="997093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997095216"/>
        <c:crosses val="autoZero"/>
        <c:auto val="1"/>
        <c:lblAlgn val="ctr"/>
        <c:lblOffset val="100"/>
        <c:noMultiLvlLbl val="0"/>
      </c:catAx>
      <c:valAx>
        <c:axId val="997095216"/>
        <c:scaling>
          <c:logBase val="10"/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9970935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.12940931494093547"/>
          <c:w val="0.95922461385607161"/>
          <c:h val="0.6793063221126963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Feuil1!$C$14</c:f>
              <c:strCache>
                <c:ptCount val="1"/>
                <c:pt idx="0">
                  <c:v>2022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94000"/>
                    <a:satMod val="100000"/>
                    <a:lumMod val="108000"/>
                  </a:schemeClr>
                </a:gs>
                <a:gs pos="50000">
                  <a:schemeClr val="accent1">
                    <a:tint val="98000"/>
                    <a:shade val="100000"/>
                    <a:satMod val="100000"/>
                    <a:lumMod val="100000"/>
                  </a:schemeClr>
                </a:gs>
                <a:gs pos="100000">
                  <a:schemeClr val="accent1">
                    <a:shade val="72000"/>
                    <a:satMod val="120000"/>
                    <a:lumMod val="100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63500" dist="25400" dir="5400000" algn="ctr" rotWithShape="0">
                <a:srgbClr val="000000">
                  <a:alpha val="69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1200000"/>
              </a:lightRig>
            </a:scene3d>
            <a:sp3d prstMaterial="plastic">
              <a:bevelT w="254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Feuil1!$B$15:$B$20</c:f>
              <c:strCache>
                <c:ptCount val="6"/>
                <c:pt idx="0">
                  <c:v>Pilotage, management et gestion des ressources</c:v>
                </c:pt>
                <c:pt idx="1">
                  <c:v> Politiques publiques d’aménagement et développement territorial</c:v>
                </c:pt>
                <c:pt idx="2">
                  <c:v>Interventions techniques</c:v>
                </c:pt>
                <c:pt idx="3">
                  <c:v>Services à la population  </c:v>
                </c:pt>
                <c:pt idx="4">
                  <c:v>Services techniques et environnmentaux</c:v>
                </c:pt>
                <c:pt idx="5">
                  <c:v>Sécurité</c:v>
                </c:pt>
              </c:strCache>
            </c:strRef>
          </c:cat>
          <c:val>
            <c:numRef>
              <c:f>Feuil1!$C$15:$C$20</c:f>
              <c:numCache>
                <c:formatCode>0%</c:formatCode>
                <c:ptCount val="6"/>
                <c:pt idx="0">
                  <c:v>0.15736040609137056</c:v>
                </c:pt>
                <c:pt idx="1">
                  <c:v>0.11928934010152284</c:v>
                </c:pt>
                <c:pt idx="2">
                  <c:v>0.10406091370558376</c:v>
                </c:pt>
                <c:pt idx="3">
                  <c:v>0.10406091370558376</c:v>
                </c:pt>
                <c:pt idx="4">
                  <c:v>0.23</c:v>
                </c:pt>
                <c:pt idx="5">
                  <c:v>8.6294416243654817E-2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7FD-4987-A9F9-9FE927587B83}"/>
            </c:ext>
          </c:extLst>
        </c:ser>
        <c:ser>
          <c:idx val="1"/>
          <c:order val="1"/>
          <c:tx>
            <c:strRef>
              <c:f>Feuil1!$D$14</c:f>
              <c:strCache>
                <c:ptCount val="1"/>
                <c:pt idx="0">
                  <c:v>2023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94000"/>
                    <a:satMod val="100000"/>
                    <a:lumMod val="108000"/>
                  </a:schemeClr>
                </a:gs>
                <a:gs pos="50000">
                  <a:schemeClr val="accent2">
                    <a:tint val="98000"/>
                    <a:shade val="100000"/>
                    <a:satMod val="100000"/>
                    <a:lumMod val="100000"/>
                  </a:schemeClr>
                </a:gs>
                <a:gs pos="100000">
                  <a:schemeClr val="accent2">
                    <a:shade val="72000"/>
                    <a:satMod val="120000"/>
                    <a:lumMod val="100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63500" dist="25400" dir="5400000" algn="ctr" rotWithShape="0">
                <a:srgbClr val="000000">
                  <a:alpha val="69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1200000"/>
              </a:lightRig>
            </a:scene3d>
            <a:sp3d prstMaterial="plastic">
              <a:bevelT w="254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Feuil1!$B$15:$B$20</c:f>
              <c:strCache>
                <c:ptCount val="6"/>
                <c:pt idx="0">
                  <c:v>Pilotage, management et gestion des ressources</c:v>
                </c:pt>
                <c:pt idx="1">
                  <c:v> Politiques publiques d’aménagement et développement territorial</c:v>
                </c:pt>
                <c:pt idx="2">
                  <c:v>Interventions techniques</c:v>
                </c:pt>
                <c:pt idx="3">
                  <c:v>Services à la population  </c:v>
                </c:pt>
                <c:pt idx="4">
                  <c:v>Services techniques et environnmentaux</c:v>
                </c:pt>
                <c:pt idx="5">
                  <c:v>Sécurité</c:v>
                </c:pt>
              </c:strCache>
            </c:strRef>
          </c:cat>
          <c:val>
            <c:numRef>
              <c:f>Feuil1!$D$15:$D$20</c:f>
              <c:numCache>
                <c:formatCode>0%</c:formatCode>
                <c:ptCount val="6"/>
                <c:pt idx="0">
                  <c:v>0.13895216400911162</c:v>
                </c:pt>
                <c:pt idx="1">
                  <c:v>8.2004555808656038E-2</c:v>
                </c:pt>
                <c:pt idx="2">
                  <c:v>0.23917995444191345</c:v>
                </c:pt>
                <c:pt idx="3">
                  <c:v>9.1116173120728935E-2</c:v>
                </c:pt>
                <c:pt idx="4">
                  <c:v>0.3439635535307517</c:v>
                </c:pt>
                <c:pt idx="5">
                  <c:v>0.10478359908883828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7FD-4987-A9F9-9FE927587B83}"/>
            </c:ext>
          </c:extLst>
        </c:ser>
        <c:ser>
          <c:idx val="2"/>
          <c:order val="2"/>
          <c:tx>
            <c:strRef>
              <c:f>Feuil1!$E$14</c:f>
              <c:strCache>
                <c:ptCount val="1"/>
                <c:pt idx="0">
                  <c:v>2024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tint val="94000"/>
                    <a:satMod val="100000"/>
                    <a:lumMod val="108000"/>
                  </a:schemeClr>
                </a:gs>
                <a:gs pos="50000">
                  <a:schemeClr val="accent3">
                    <a:tint val="98000"/>
                    <a:shade val="100000"/>
                    <a:satMod val="100000"/>
                    <a:lumMod val="100000"/>
                  </a:schemeClr>
                </a:gs>
                <a:gs pos="100000">
                  <a:schemeClr val="accent3">
                    <a:shade val="72000"/>
                    <a:satMod val="120000"/>
                    <a:lumMod val="100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63500" dist="25400" dir="5400000" algn="ctr" rotWithShape="0">
                <a:srgbClr val="000000">
                  <a:alpha val="69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1200000"/>
              </a:lightRig>
            </a:scene3d>
            <a:sp3d prstMaterial="plastic">
              <a:bevelT w="254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Feuil1!$B$15:$B$20</c:f>
              <c:strCache>
                <c:ptCount val="6"/>
                <c:pt idx="0">
                  <c:v>Pilotage, management et gestion des ressources</c:v>
                </c:pt>
                <c:pt idx="1">
                  <c:v> Politiques publiques d’aménagement et développement territorial</c:v>
                </c:pt>
                <c:pt idx="2">
                  <c:v>Interventions techniques</c:v>
                </c:pt>
                <c:pt idx="3">
                  <c:v>Services à la population  </c:v>
                </c:pt>
                <c:pt idx="4">
                  <c:v>Services techniques et environnmentaux</c:v>
                </c:pt>
                <c:pt idx="5">
                  <c:v>Sécurité</c:v>
                </c:pt>
              </c:strCache>
            </c:strRef>
          </c:cat>
          <c:val>
            <c:numRef>
              <c:f>Feuil1!$E$15:$E$20</c:f>
              <c:numCache>
                <c:formatCode>0%</c:formatCode>
                <c:ptCount val="6"/>
                <c:pt idx="0">
                  <c:v>0.22038567493112948</c:v>
                </c:pt>
                <c:pt idx="1">
                  <c:v>6.3360881542699726E-2</c:v>
                </c:pt>
                <c:pt idx="2">
                  <c:v>0.31955922865013775</c:v>
                </c:pt>
                <c:pt idx="3">
                  <c:v>0.1046831955922865</c:v>
                </c:pt>
                <c:pt idx="4">
                  <c:v>0.15151515151515152</c:v>
                </c:pt>
                <c:pt idx="5">
                  <c:v>0.14049586776859505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7FD-4987-A9F9-9FE927587B83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1004969567"/>
        <c:axId val="1004959583"/>
      </c:barChart>
      <c:catAx>
        <c:axId val="100496956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004959583"/>
        <c:crosses val="autoZero"/>
        <c:auto val="1"/>
        <c:lblAlgn val="ctr"/>
        <c:lblOffset val="100"/>
        <c:noMultiLvlLbl val="0"/>
      </c:catAx>
      <c:valAx>
        <c:axId val="10049595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00496956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withinLinearReversed" id="25">
  <a:schemeClr val="accent5"/>
</cs:colorStyle>
</file>

<file path=ppt/charts/colors5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61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>
            <a:lumMod val="95000"/>
          </a:schemeClr>
        </a:fgClr>
        <a:bgClr>
          <a:schemeClr val="lt1"/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317500" algn="ctr" rotWithShape="0">
          <a:prstClr val="black">
            <a:alpha val="25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20000"/>
          </a:prstClr>
        </a:outerShdw>
      </a:effectLst>
      <a:scene3d>
        <a:camera prst="orthographicFront"/>
        <a:lightRig rig="threePt" dir="t"/>
      </a:scene3d>
      <a:sp3d prstMaterial="matte"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noFill/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8000"/>
        </a:schemeClr>
      </a:solidFill>
    </cs:spPr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1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tx1">
                <a:lumMod val="5000"/>
                <a:lumOff val="95000"/>
              </a:schemeClr>
            </a:gs>
            <a:gs pos="0">
              <a:schemeClr val="tx1">
                <a:lumMod val="25000"/>
                <a:lumOff val="75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tx1">
                <a:lumMod val="5000"/>
                <a:lumOff val="95000"/>
              </a:schemeClr>
            </a:gs>
            <a:gs pos="0">
              <a:schemeClr val="tx1">
                <a:lumMod val="25000"/>
                <a:lumOff val="75000"/>
              </a:schemeClr>
            </a:gs>
          </a:gsLst>
          <a:lin ang="5400000" scaled="0"/>
        </a:gra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200" b="1" kern="1200" cap="all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10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0.69295</cdr:x>
      <cdr:y>0.46011</cdr:y>
    </cdr:from>
    <cdr:to>
      <cdr:x>1</cdr:x>
      <cdr:y>0.57882</cdr:y>
    </cdr:to>
    <cdr:sp macro="" textlink="">
      <cdr:nvSpPr>
        <cdr:cNvPr id="2" name="ZoneTexte 1">
          <a:extLst xmlns:a="http://schemas.openxmlformats.org/drawingml/2006/main">
            <a:ext uri="{FF2B5EF4-FFF2-40B4-BE49-F238E27FC236}">
              <a16:creationId xmlns:a16="http://schemas.microsoft.com/office/drawing/2014/main" id="{6DA0F423-833E-C4DC-6353-32A82F915E17}"/>
            </a:ext>
          </a:extLst>
        </cdr:cNvPr>
        <cdr:cNvSpPr txBox="1"/>
      </cdr:nvSpPr>
      <cdr:spPr>
        <a:xfrm xmlns:a="http://schemas.openxmlformats.org/drawingml/2006/main">
          <a:off x="3816050" y="1898934"/>
          <a:ext cx="1690946" cy="4899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fr-FR" sz="1600" b="1" kern="1200" dirty="0"/>
        </a:p>
      </cdr:txBody>
    </cdr:sp>
  </cdr:relSizeAnchor>
  <cdr:relSizeAnchor xmlns:cdr="http://schemas.openxmlformats.org/drawingml/2006/chartDrawing">
    <cdr:from>
      <cdr:x>0.20631</cdr:x>
      <cdr:y>0.2455</cdr:y>
    </cdr:from>
    <cdr:to>
      <cdr:x>0.40631</cdr:x>
      <cdr:y>0.54327</cdr:y>
    </cdr:to>
    <cdr:sp macro="" textlink="">
      <cdr:nvSpPr>
        <cdr:cNvPr id="3" name="ZoneTexte 2">
          <a:extLst xmlns:a="http://schemas.openxmlformats.org/drawingml/2006/main">
            <a:ext uri="{FF2B5EF4-FFF2-40B4-BE49-F238E27FC236}">
              <a16:creationId xmlns:a16="http://schemas.microsoft.com/office/drawing/2014/main" id="{84A60EE7-FD55-508F-DD71-AF6582181318}"/>
            </a:ext>
          </a:extLst>
        </cdr:cNvPr>
        <cdr:cNvSpPr txBox="1"/>
      </cdr:nvSpPr>
      <cdr:spPr>
        <a:xfrm xmlns:a="http://schemas.openxmlformats.org/drawingml/2006/main">
          <a:off x="943234" y="753856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fr-FR" sz="1100" kern="1200" dirty="0"/>
        </a:p>
      </cdr:txBody>
    </cdr:sp>
  </cdr:relSizeAnchor>
  <cdr:relSizeAnchor xmlns:cdr="http://schemas.openxmlformats.org/drawingml/2006/chartDrawing">
    <cdr:from>
      <cdr:x>0.31441</cdr:x>
      <cdr:y>0.5</cdr:y>
    </cdr:from>
    <cdr:to>
      <cdr:x>0.51441</cdr:x>
      <cdr:y>0.62979</cdr:y>
    </cdr:to>
    <cdr:sp macro="" textlink="">
      <cdr:nvSpPr>
        <cdr:cNvPr id="4" name="ZoneTexte 3">
          <a:extLst xmlns:a="http://schemas.openxmlformats.org/drawingml/2006/main">
            <a:ext uri="{FF2B5EF4-FFF2-40B4-BE49-F238E27FC236}">
              <a16:creationId xmlns:a16="http://schemas.microsoft.com/office/drawing/2014/main" id="{53CC617E-D529-CFAB-4143-156C9D0620B2}"/>
            </a:ext>
          </a:extLst>
        </cdr:cNvPr>
        <cdr:cNvSpPr txBox="1"/>
      </cdr:nvSpPr>
      <cdr:spPr>
        <a:xfrm xmlns:a="http://schemas.openxmlformats.org/drawingml/2006/main">
          <a:off x="1437504" y="1535374"/>
          <a:ext cx="914400" cy="3985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fr-FR" sz="1100" kern="1200" dirty="0"/>
        </a:p>
      </cdr:txBody>
    </cdr:sp>
  </cdr:relSizeAnchor>
  <cdr:relSizeAnchor xmlns:cdr="http://schemas.openxmlformats.org/drawingml/2006/chartDrawing">
    <cdr:from>
      <cdr:x>0</cdr:x>
      <cdr:y>0.41766</cdr:y>
    </cdr:from>
    <cdr:to>
      <cdr:x>0.32432</cdr:x>
      <cdr:y>0.71544</cdr:y>
    </cdr:to>
    <cdr:sp macro="" textlink="">
      <cdr:nvSpPr>
        <cdr:cNvPr id="5" name="ZoneTexte 4">
          <a:extLst xmlns:a="http://schemas.openxmlformats.org/drawingml/2006/main">
            <a:ext uri="{FF2B5EF4-FFF2-40B4-BE49-F238E27FC236}">
              <a16:creationId xmlns:a16="http://schemas.microsoft.com/office/drawing/2014/main" id="{F12A8078-B08A-3513-0AD2-30AFD4B57F7D}"/>
            </a:ext>
          </a:extLst>
        </cdr:cNvPr>
        <cdr:cNvSpPr txBox="1"/>
      </cdr:nvSpPr>
      <cdr:spPr>
        <a:xfrm xmlns:a="http://schemas.openxmlformats.org/drawingml/2006/main">
          <a:off x="-6096000" y="1723769"/>
          <a:ext cx="1708573" cy="12289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fr-FR" sz="1600" b="1" kern="1200" dirty="0">
            <a:solidFill>
              <a:schemeClr val="tx1"/>
            </a:solidFill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0.41696</cdr:x>
      <cdr:y>0.63856</cdr:y>
    </cdr:from>
    <cdr:to>
      <cdr:x>0.79318</cdr:x>
      <cdr:y>0.72929</cdr:y>
    </cdr:to>
    <cdr:sp macro="" textlink="">
      <cdr:nvSpPr>
        <cdr:cNvPr id="2" name="ZoneTexte 1">
          <a:extLst xmlns:a="http://schemas.openxmlformats.org/drawingml/2006/main">
            <a:ext uri="{FF2B5EF4-FFF2-40B4-BE49-F238E27FC236}">
              <a16:creationId xmlns:a16="http://schemas.microsoft.com/office/drawing/2014/main" id="{DD9918E7-8C84-A59B-46B2-E3E37B7C6971}"/>
            </a:ext>
          </a:extLst>
        </cdr:cNvPr>
        <cdr:cNvSpPr txBox="1"/>
      </cdr:nvSpPr>
      <cdr:spPr>
        <a:xfrm xmlns:a="http://schemas.openxmlformats.org/drawingml/2006/main">
          <a:off x="2187794" y="3283883"/>
          <a:ext cx="1974052" cy="46659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fr-FR" sz="1600" b="1" kern="1200" dirty="0"/>
            <a:t>69% des agents </a:t>
          </a:r>
        </a:p>
      </cdr:txBody>
    </cdr:sp>
  </cdr:relSizeAnchor>
  <cdr:relSizeAnchor xmlns:cdr="http://schemas.openxmlformats.org/drawingml/2006/chartDrawing">
    <cdr:from>
      <cdr:x>0.11883</cdr:x>
      <cdr:y>0.28104</cdr:y>
    </cdr:from>
    <cdr:to>
      <cdr:x>0.47592</cdr:x>
      <cdr:y>0.35204</cdr:y>
    </cdr:to>
    <cdr:sp macro="" textlink="">
      <cdr:nvSpPr>
        <cdr:cNvPr id="4" name="ZoneTexte 3">
          <a:extLst xmlns:a="http://schemas.openxmlformats.org/drawingml/2006/main">
            <a:ext uri="{FF2B5EF4-FFF2-40B4-BE49-F238E27FC236}">
              <a16:creationId xmlns:a16="http://schemas.microsoft.com/office/drawing/2014/main" id="{EFF7DD17-5053-1A4B-A365-2FC826581229}"/>
            </a:ext>
          </a:extLst>
        </cdr:cNvPr>
        <cdr:cNvSpPr txBox="1"/>
      </cdr:nvSpPr>
      <cdr:spPr>
        <a:xfrm xmlns:a="http://schemas.openxmlformats.org/drawingml/2006/main">
          <a:off x="623490" y="1445301"/>
          <a:ext cx="1873679" cy="36512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fr-FR" sz="1600" b="1" kern="1200" dirty="0"/>
            <a:t>31% des agents </a:t>
          </a:r>
        </a:p>
      </cdr:txBody>
    </cdr:sp>
  </cdr:relSizeAnchor>
  <cdr:relSizeAnchor xmlns:cdr="http://schemas.openxmlformats.org/drawingml/2006/chartDrawing">
    <cdr:from>
      <cdr:x>0.83469</cdr:x>
      <cdr:y>0.22064</cdr:y>
    </cdr:from>
    <cdr:to>
      <cdr:x>0.96861</cdr:x>
      <cdr:y>0.46649</cdr:y>
    </cdr:to>
    <cdr:sp macro="" textlink="">
      <cdr:nvSpPr>
        <cdr:cNvPr id="5" name="ZoneTexte 4">
          <a:extLst xmlns:a="http://schemas.openxmlformats.org/drawingml/2006/main">
            <a:ext uri="{FF2B5EF4-FFF2-40B4-BE49-F238E27FC236}">
              <a16:creationId xmlns:a16="http://schemas.microsoft.com/office/drawing/2014/main" id="{F5D8DD5D-AA46-FC68-1511-800F3BDE51A6}"/>
            </a:ext>
          </a:extLst>
        </cdr:cNvPr>
        <cdr:cNvSpPr txBox="1"/>
      </cdr:nvSpPr>
      <cdr:spPr>
        <a:xfrm xmlns:a="http://schemas.openxmlformats.org/drawingml/2006/main">
          <a:off x="8859795" y="864972"/>
          <a:ext cx="1421498" cy="96382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fr-FR" sz="1100" kern="1200" dirty="0"/>
        </a:p>
      </cdr:txBody>
    </cdr:sp>
  </cdr:relSizeAnchor>
  <cdr:relSizeAnchor xmlns:cdr="http://schemas.openxmlformats.org/drawingml/2006/chartDrawing">
    <cdr:from>
      <cdr:x>0.81374</cdr:x>
      <cdr:y>0.28683</cdr:y>
    </cdr:from>
    <cdr:to>
      <cdr:x>0.89988</cdr:x>
      <cdr:y>0.52007</cdr:y>
    </cdr:to>
    <cdr:sp macro="" textlink="">
      <cdr:nvSpPr>
        <cdr:cNvPr id="6" name="ZoneTexte 5">
          <a:extLst xmlns:a="http://schemas.openxmlformats.org/drawingml/2006/main">
            <a:ext uri="{FF2B5EF4-FFF2-40B4-BE49-F238E27FC236}">
              <a16:creationId xmlns:a16="http://schemas.microsoft.com/office/drawing/2014/main" id="{B456119C-B262-18B8-FB07-C9C7C2924DA9}"/>
            </a:ext>
          </a:extLst>
        </cdr:cNvPr>
        <cdr:cNvSpPr txBox="1"/>
      </cdr:nvSpPr>
      <cdr:spPr>
        <a:xfrm xmlns:a="http://schemas.openxmlformats.org/drawingml/2006/main">
          <a:off x="8637373" y="112446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fr-FR" sz="1100" kern="1200" dirty="0"/>
        </a:p>
      </cdr:txBody>
    </cdr:sp>
  </cdr:relSizeAnchor>
  <cdr:relSizeAnchor xmlns:cdr="http://schemas.openxmlformats.org/drawingml/2006/chartDrawing">
    <cdr:from>
      <cdr:x>0.68685</cdr:x>
      <cdr:y>0.21011</cdr:y>
    </cdr:from>
    <cdr:to>
      <cdr:x>1</cdr:x>
      <cdr:y>0.44335</cdr:y>
    </cdr:to>
    <cdr:sp macro="" textlink="">
      <cdr:nvSpPr>
        <cdr:cNvPr id="7" name="ZoneTexte 6">
          <a:extLst xmlns:a="http://schemas.openxmlformats.org/drawingml/2006/main">
            <a:ext uri="{FF2B5EF4-FFF2-40B4-BE49-F238E27FC236}">
              <a16:creationId xmlns:a16="http://schemas.microsoft.com/office/drawing/2014/main" id="{C46BB45A-0326-96AF-8592-8184A60E32CF}"/>
            </a:ext>
          </a:extLst>
        </cdr:cNvPr>
        <cdr:cNvSpPr txBox="1"/>
      </cdr:nvSpPr>
      <cdr:spPr>
        <a:xfrm xmlns:a="http://schemas.openxmlformats.org/drawingml/2006/main">
          <a:off x="7290486" y="823690"/>
          <a:ext cx="3323967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fr-FR" sz="1100" kern="1200" dirty="0">
            <a:solidFill>
              <a:srgbClr val="FF0000"/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C006A9-FF3C-4359-8B63-874AF970B51D}" type="datetimeFigureOut">
              <a:rPr lang="fr-FR" smtClean="0"/>
              <a:t>14/10/2025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8B4C86-9044-4BF7-8E8B-A3C417BE7D3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14349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8B4C86-9044-4BF7-8E8B-A3C417BE7D3A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68580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0EFBB8-4E12-8830-419B-C15C98257B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5AC1033-848A-1EDC-9CCD-79C084B079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329CE9E-512B-903D-66F9-3E43C73392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C25C967-423A-57B3-2239-D5BB33C5F27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8B4C86-9044-4BF7-8E8B-A3C417BE7D3A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62032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18766-DDCE-4100-80D8-D24279AB6BAD}" type="datetime1">
              <a:rPr lang="fr-FR" smtClean="0"/>
              <a:t>14/10/2025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2ED70-B083-4B53-876D-2E8209A1D6C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02078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C126A-FD52-490D-A27A-79C0AF86EE3F}" type="datetime1">
              <a:rPr lang="fr-FR" smtClean="0"/>
              <a:t>14/10/2025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2ED70-B083-4B53-876D-2E8209A1D6C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0286228"/>
      </p:ext>
    </p:extLst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C07A0-571B-4245-9483-DE5C567E7F8F}" type="datetime1">
              <a:rPr lang="fr-FR" smtClean="0"/>
              <a:t>14/10/2025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2ED70-B083-4B53-876D-2E8209A1D6C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40950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C126A-FD52-490D-A27A-79C0AF86EE3F}" type="datetime1">
              <a:rPr lang="fr-FR" smtClean="0"/>
              <a:t>14/10/2025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2ED70-B083-4B53-876D-2E8209A1D6C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8343872"/>
      </p:ext>
    </p:extLst>
  </p:cSld>
  <p:clrMapOvr>
    <a:masterClrMapping/>
  </p:clrMapOvr>
  <p:hf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C126A-FD52-490D-A27A-79C0AF86EE3F}" type="datetime1">
              <a:rPr lang="fr-FR" smtClean="0"/>
              <a:t>14/10/2025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1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2ED70-B083-4B53-876D-2E8209A1D6C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9348638"/>
      </p:ext>
    </p:extLst>
  </p:cSld>
  <p:clrMapOvr>
    <a:masterClrMapping/>
  </p:clrMapOvr>
  <p:hf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BA97E-EFF3-4B1B-AC44-EA6267D5F874}" type="datetime1">
              <a:rPr lang="fr-FR" smtClean="0"/>
              <a:t>14/10/2025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2ED70-B083-4B53-876D-2E8209A1D6C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10657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EE74F-2E96-435C-875D-E64C212E13A3}" type="datetime1">
              <a:rPr lang="fr-FR" smtClean="0"/>
              <a:t>14/10/2025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2ED70-B083-4B53-876D-2E8209A1D6C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03821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C126A-FD52-490D-A27A-79C0AF86EE3F}" type="datetime1">
              <a:rPr lang="fr-FR" smtClean="0"/>
              <a:t>14/10/2025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2ED70-B083-4B53-876D-2E8209A1D6C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165819"/>
      </p:ext>
    </p:extLst>
  </p:cSld>
  <p:clrMapOvr>
    <a:masterClrMapping/>
  </p:clrMapOvr>
  <p:hf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3FDB0-87C9-464F-9ED3-B6801CFC96CC}" type="datetime1">
              <a:rPr lang="fr-FR" smtClean="0"/>
              <a:t>14/10/2025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2ED70-B083-4B53-876D-2E8209A1D6C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40573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C126A-FD52-490D-A27A-79C0AF86EE3F}" type="datetime1">
              <a:rPr lang="fr-FR" smtClean="0"/>
              <a:t>14/10/2025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2ED70-B083-4B53-876D-2E8209A1D6C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223585"/>
      </p:ext>
    </p:extLst>
  </p:cSld>
  <p:clrMapOvr>
    <a:masterClrMapping/>
  </p:clrMapOvr>
  <p:hf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C126A-FD52-490D-A27A-79C0AF86EE3F}" type="datetime1">
              <a:rPr lang="fr-FR" smtClean="0"/>
              <a:t>14/10/2025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2ED70-B083-4B53-876D-2E8209A1D6C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1080376"/>
      </p:ext>
    </p:extLst>
  </p:cSld>
  <p:clrMapOvr>
    <a:masterClrMapping/>
  </p:clrMapOvr>
  <p:hf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C126A-FD52-490D-A27A-79C0AF86EE3F}" type="datetime1">
              <a:rPr lang="fr-FR" smtClean="0"/>
              <a:t>14/10/2025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2ED70-B083-4B53-876D-2E8209A1D6CE}" type="slidenum">
              <a:rPr lang="fr-FR" smtClean="0"/>
              <a:t>‹N°›</a:t>
            </a:fld>
            <a:endParaRPr lang="fr-FR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56376576"/>
      </p:ext>
    </p:extLst>
  </p:cSld>
  <p:clrMapOvr>
    <a:masterClrMapping/>
  </p:clrMapOvr>
  <p:hf hd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C126A-FD52-490D-A27A-79C0AF86EE3F}" type="datetime1">
              <a:rPr lang="fr-FR" smtClean="0"/>
              <a:t>14/10/2025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2ED70-B083-4B53-876D-2E8209A1D6C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70492810"/>
      </p:ext>
    </p:extLst>
  </p:cSld>
  <p:clrMapOvr>
    <a:masterClrMapping/>
  </p:clrMapOvr>
  <p:hf hd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 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C126A-FD52-490D-A27A-79C0AF86EE3F}" type="datetime1">
              <a:rPr lang="fr-FR" smtClean="0"/>
              <a:t>14/10/2025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2ED70-B083-4B53-876D-2E8209A1D6C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511708"/>
      </p:ext>
    </p:extLst>
  </p:cSld>
  <p:clrMapOvr>
    <a:masterClrMapping/>
  </p:clrMapOvr>
  <p:hf hd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 colonnes d’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C126A-FD52-490D-A27A-79C0AF86EE3F}" type="datetime1">
              <a:rPr lang="fr-FR" smtClean="0"/>
              <a:t>14/10/2025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2ED70-B083-4B53-876D-2E8209A1D6C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6353140"/>
      </p:ext>
    </p:extLst>
  </p:cSld>
  <p:clrMapOvr>
    <a:masterClrMapping/>
  </p:clrMapOvr>
  <p:hf hd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C126A-FD52-490D-A27A-79C0AF86EE3F}" type="datetime1">
              <a:rPr lang="fr-FR" smtClean="0"/>
              <a:t>14/10/2025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2ED70-B083-4B53-876D-2E8209A1D6C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9885731"/>
      </p:ext>
    </p:extLst>
  </p:cSld>
  <p:clrMapOvr>
    <a:masterClrMapping/>
  </p:clrMapOvr>
  <p:hf hd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C126A-FD52-490D-A27A-79C0AF86EE3F}" type="datetime1">
              <a:rPr lang="fr-FR" smtClean="0"/>
              <a:t>14/10/2025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2ED70-B083-4B53-876D-2E8209A1D6C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840412"/>
      </p:ext>
    </p:extLst>
  </p:cSld>
  <p:clrMapOvr>
    <a:masterClrMapping/>
  </p:clrMapOvr>
  <p:hf hd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49925"/>
            <a:ext cx="3498979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18447" y="803186"/>
            <a:ext cx="6281873" cy="5248622"/>
          </a:xfrm>
        </p:spPr>
        <p:txBody>
          <a:bodyPr anchor="ctr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C126A-FD52-490D-A27A-79C0AF86EE3F}" type="datetime1">
              <a:rPr lang="fr-FR" smtClean="0"/>
              <a:t>14/10/2025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2ED70-B083-4B53-876D-2E8209A1D6C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4159661"/>
      </p:ext>
    </p:extLst>
  </p:cSld>
  <p:clrMapOvr>
    <a:masterClrMapping/>
  </p:clrMapOvr>
  <p:hf hd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0" y="2339669"/>
            <a:ext cx="3500828" cy="2470065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20878" y="803187"/>
            <a:ext cx="6269591" cy="2382651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8447" y="3672162"/>
            <a:ext cx="6272022" cy="238358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182C126A-FD52-490D-A27A-79C0AF86EE3F}" type="datetime1">
              <a:rPr lang="fr-FR" smtClean="0"/>
              <a:t>14/10/2025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r>
              <a:rPr lang="fr-FR"/>
              <a:t>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2A72ED70-B083-4B53-876D-2E8209A1D6C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025366"/>
      </p:ext>
    </p:extLst>
  </p:cSld>
  <p:clrMapOvr>
    <a:masterClrMapping/>
  </p:clrMapOvr>
  <p:hf hdr="0" dt="0"/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rgbClr val="9FA8B1"/>
            </a:gs>
            <a:gs pos="63000">
              <a:srgbClr val="004281"/>
            </a:gs>
          </a:gsLst>
          <a:path path="circle">
            <a:fillToRect t="100000" r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1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182C126A-FD52-490D-A27A-79C0AF86EE3F}" type="datetime1">
              <a:rPr lang="fr-FR" smtClean="0"/>
              <a:t>14/10/2025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fr-FR"/>
              <a:t>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2A72ED70-B083-4B53-876D-2E8209A1D6C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37859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17" r:id="rId1"/>
    <p:sldLayoutId id="2147484718" r:id="rId2"/>
    <p:sldLayoutId id="2147484719" r:id="rId3"/>
    <p:sldLayoutId id="2147484720" r:id="rId4"/>
    <p:sldLayoutId id="2147484721" r:id="rId5"/>
    <p:sldLayoutId id="2147484722" r:id="rId6"/>
    <p:sldLayoutId id="2147484723" r:id="rId7"/>
    <p:sldLayoutId id="2147484724" r:id="rId8"/>
    <p:sldLayoutId id="2147484725" r:id="rId9"/>
    <p:sldLayoutId id="2147484726" r:id="rId10"/>
    <p:sldLayoutId id="2147484727" r:id="rId11"/>
    <p:sldLayoutId id="2147484728" r:id="rId12"/>
    <p:sldLayoutId id="2147484729" r:id="rId13"/>
    <p:sldLayoutId id="2147484730" r:id="rId14"/>
    <p:sldLayoutId id="2147484731" r:id="rId15"/>
    <p:sldLayoutId id="2147484732" r:id="rId16"/>
    <p:sldLayoutId id="2147484733" r:id="rId17"/>
    <p:sldLayoutId id="2147484734" r:id="rId18"/>
    <p:sldLayoutId id="2147484735" r:id="rId19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fif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1.png"/><Relationship Id="rId4" Type="http://schemas.openxmlformats.org/officeDocument/2006/relationships/chart" Target="../charts/char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1.png"/><Relationship Id="rId4" Type="http://schemas.openxmlformats.org/officeDocument/2006/relationships/image" Target="../media/image14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9.png"/><Relationship Id="rId11" Type="http://schemas.openxmlformats.org/officeDocument/2006/relationships/image" Target="../media/image11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1.png"/><Relationship Id="rId4" Type="http://schemas.openxmlformats.org/officeDocument/2006/relationships/chart" Target="../charts/char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11.png"/><Relationship Id="rId4" Type="http://schemas.openxmlformats.org/officeDocument/2006/relationships/image" Target="../media/image4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1.png"/><Relationship Id="rId4" Type="http://schemas.openxmlformats.org/officeDocument/2006/relationships/chart" Target="../charts/chart10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4.jp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14335F17-ED1D-6CFF-2BAE-33DCF2CF19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16366AB-2A88-5475-41DF-86483013526D}"/>
              </a:ext>
            </a:extLst>
          </p:cNvPr>
          <p:cNvSpPr/>
          <p:nvPr/>
        </p:nvSpPr>
        <p:spPr>
          <a:xfrm>
            <a:off x="4610436" y="4619787"/>
            <a:ext cx="6133764" cy="90606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1" name="Rectangle : avec coin arrondi 70">
            <a:extLst>
              <a:ext uri="{FF2B5EF4-FFF2-40B4-BE49-F238E27FC236}">
                <a16:creationId xmlns:a16="http://schemas.microsoft.com/office/drawing/2014/main" id="{0770006C-73D3-8AFB-75F5-C9976D2EB380}"/>
              </a:ext>
            </a:extLst>
          </p:cNvPr>
          <p:cNvSpPr/>
          <p:nvPr/>
        </p:nvSpPr>
        <p:spPr>
          <a:xfrm>
            <a:off x="0" y="6169268"/>
            <a:ext cx="6096000" cy="688732"/>
          </a:xfrm>
          <a:prstGeom prst="round1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A8225AFF-23C0-6D24-0F33-7CC348DA5C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29037" y="2545473"/>
            <a:ext cx="5531708" cy="1297115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l"/>
            <a:r>
              <a:rPr lang="en-US" sz="28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L’ÉVOLUTION DE LA FONCTION PUBLIQUE TERRITORIALE ET SON IMPACT DANS L’EMPLOI TERRITORIAL À MAYOTTE</a:t>
            </a:r>
          </a:p>
        </p:txBody>
      </p:sp>
      <p:pic>
        <p:nvPicPr>
          <p:cNvPr id="18" name="Image 17" descr="Une image contenant texte, Police, logo, Graphique&#10;&#10;Le contenu généré par l’IA peut être incorrect.">
            <a:extLst>
              <a:ext uri="{FF2B5EF4-FFF2-40B4-BE49-F238E27FC236}">
                <a16:creationId xmlns:a16="http://schemas.microsoft.com/office/drawing/2014/main" id="{2A47DD2A-193C-6C2B-8775-E1D73092C5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60" t="11206" r="5695" b="15826"/>
          <a:stretch>
            <a:fillRect/>
          </a:stretch>
        </p:blipFill>
        <p:spPr>
          <a:xfrm>
            <a:off x="135392" y="1427921"/>
            <a:ext cx="2990680" cy="3191866"/>
          </a:xfrm>
          <a:prstGeom prst="rect">
            <a:avLst/>
          </a:prstGeom>
          <a:effectLst>
            <a:reflection stA="16000" endPos="65000" dist="50800" dir="5400000" sy="-100000" algn="bl" rotWithShape="0"/>
          </a:effectLst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6DE4ADA2-1025-DCA2-E8EA-F60774BB8772}"/>
              </a:ext>
            </a:extLst>
          </p:cNvPr>
          <p:cNvSpPr txBox="1"/>
          <p:nvPr/>
        </p:nvSpPr>
        <p:spPr>
          <a:xfrm>
            <a:off x="4729037" y="4571748"/>
            <a:ext cx="366566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004281"/>
                </a:solidFill>
              </a:rPr>
              <a:t>L</a:t>
            </a:r>
            <a:r>
              <a:rPr lang="en-US" sz="3200" b="1" kern="1200" dirty="0">
                <a:solidFill>
                  <a:srgbClr val="004281"/>
                </a:solidFill>
                <a:latin typeface="+mn-lt"/>
                <a:ea typeface="+mn-ea"/>
                <a:cs typeface="+mn-cs"/>
              </a:rPr>
              <a:t>e15 </a:t>
            </a:r>
            <a:r>
              <a:rPr lang="en-US" sz="3200" b="1" dirty="0">
                <a:solidFill>
                  <a:srgbClr val="004281"/>
                </a:solidFill>
              </a:rPr>
              <a:t>Octobre 2025, </a:t>
            </a:r>
          </a:p>
          <a:p>
            <a:r>
              <a:rPr lang="en-US" sz="2400" b="1" dirty="0" err="1">
                <a:solidFill>
                  <a:srgbClr val="004281"/>
                </a:solidFill>
              </a:rPr>
              <a:t>Pôle</a:t>
            </a:r>
            <a:r>
              <a:rPr lang="en-US" sz="2400" b="1" dirty="0">
                <a:solidFill>
                  <a:srgbClr val="004281"/>
                </a:solidFill>
              </a:rPr>
              <a:t> </a:t>
            </a:r>
            <a:r>
              <a:rPr lang="en-US" sz="2400" b="1" dirty="0" err="1">
                <a:solidFill>
                  <a:srgbClr val="004281"/>
                </a:solidFill>
              </a:rPr>
              <a:t>Culturel</a:t>
            </a:r>
            <a:r>
              <a:rPr lang="en-US" sz="2400" b="1" dirty="0">
                <a:solidFill>
                  <a:srgbClr val="004281"/>
                </a:solidFill>
              </a:rPr>
              <a:t> de </a:t>
            </a:r>
            <a:r>
              <a:rPr lang="en-US" sz="2400" b="1" dirty="0" err="1">
                <a:solidFill>
                  <a:srgbClr val="004281"/>
                </a:solidFill>
              </a:rPr>
              <a:t>Chirongui</a:t>
            </a:r>
            <a:endParaRPr lang="fr-FR" sz="2400" dirty="0">
              <a:solidFill>
                <a:srgbClr val="004281"/>
              </a:solidFill>
            </a:endParaRPr>
          </a:p>
        </p:txBody>
      </p:sp>
      <p:pic>
        <p:nvPicPr>
          <p:cNvPr id="49" name="Image 48" descr="Une image contenant texte, Police, Graphique, graphisme&#10;&#10;Le contenu généré par l’IA peut être incorrect.">
            <a:extLst>
              <a:ext uri="{FF2B5EF4-FFF2-40B4-BE49-F238E27FC236}">
                <a16:creationId xmlns:a16="http://schemas.microsoft.com/office/drawing/2014/main" id="{96D4B01D-1C4F-8C83-85E8-1BEAC7722D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73" y="6431255"/>
            <a:ext cx="1455184" cy="337978"/>
          </a:xfrm>
          <a:prstGeom prst="rect">
            <a:avLst/>
          </a:prstGeom>
        </p:spPr>
      </p:pic>
      <p:pic>
        <p:nvPicPr>
          <p:cNvPr id="51" name="Image 50" descr="Une image contenant dessin, Dessin d’enfant, croquis, illustration&#10;&#10;Le contenu généré par l’IA peut être incorrect.">
            <a:extLst>
              <a:ext uri="{FF2B5EF4-FFF2-40B4-BE49-F238E27FC236}">
                <a16:creationId xmlns:a16="http://schemas.microsoft.com/office/drawing/2014/main" id="{0C7CB54D-7770-25BB-642B-ED616F8A90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9636" y="6245784"/>
            <a:ext cx="578733" cy="578733"/>
          </a:xfrm>
          <a:prstGeom prst="rect">
            <a:avLst/>
          </a:prstGeom>
        </p:spPr>
      </p:pic>
      <p:pic>
        <p:nvPicPr>
          <p:cNvPr id="54" name="Image 53" descr="Une image contenant Graphique, Police, conception&#10;&#10;Le contenu généré par l’IA peut être incorrect.">
            <a:extLst>
              <a:ext uri="{FF2B5EF4-FFF2-40B4-BE49-F238E27FC236}">
                <a16:creationId xmlns:a16="http://schemas.microsoft.com/office/drawing/2014/main" id="{5A36A51E-2247-C70D-5794-53A00E3C8B2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4200" y="6240548"/>
            <a:ext cx="729235" cy="583969"/>
          </a:xfrm>
          <a:prstGeom prst="rect">
            <a:avLst/>
          </a:prstGeom>
        </p:spPr>
      </p:pic>
      <p:pic>
        <p:nvPicPr>
          <p:cNvPr id="68" name="Image 67" descr="Une image contenant Graphique, Caractère coloré, capture d’écran, graphisme&#10;&#10;Le contenu généré par l’IA peut être incorrect.">
            <a:extLst>
              <a:ext uri="{FF2B5EF4-FFF2-40B4-BE49-F238E27FC236}">
                <a16:creationId xmlns:a16="http://schemas.microsoft.com/office/drawing/2014/main" id="{5BB6C0B1-0665-A0B7-FF78-2BEB5FC360C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9826" y="6293787"/>
            <a:ext cx="1278446" cy="502889"/>
          </a:xfrm>
          <a:prstGeom prst="rect">
            <a:avLst/>
          </a:prstGeom>
        </p:spPr>
      </p:pic>
      <p:pic>
        <p:nvPicPr>
          <p:cNvPr id="70" name="Image 69" descr="Une image contenant texte, Police, logo, conception&#10;&#10;Le contenu généré par l’IA peut être incorrect.">
            <a:extLst>
              <a:ext uri="{FF2B5EF4-FFF2-40B4-BE49-F238E27FC236}">
                <a16:creationId xmlns:a16="http://schemas.microsoft.com/office/drawing/2014/main" id="{9D8A837B-72E4-0696-43EA-E6F8FBE5597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7041" y="6169268"/>
            <a:ext cx="549211" cy="687579"/>
          </a:xfrm>
          <a:prstGeom prst="rect">
            <a:avLst/>
          </a:prstGeom>
        </p:spPr>
      </p:pic>
      <p:sp>
        <p:nvSpPr>
          <p:cNvPr id="75" name="ZoneTexte 74">
            <a:extLst>
              <a:ext uri="{FF2B5EF4-FFF2-40B4-BE49-F238E27FC236}">
                <a16:creationId xmlns:a16="http://schemas.microsoft.com/office/drawing/2014/main" id="{31B96BF6-E041-D8F9-93C6-105EBA2E59D2}"/>
              </a:ext>
            </a:extLst>
          </p:cNvPr>
          <p:cNvSpPr txBox="1"/>
          <p:nvPr/>
        </p:nvSpPr>
        <p:spPr>
          <a:xfrm>
            <a:off x="8764891" y="4756413"/>
            <a:ext cx="197930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004281"/>
                </a:solidFill>
              </a:rPr>
              <a:t>8h30 -14h</a:t>
            </a:r>
            <a:endParaRPr lang="fr-FR" sz="2400" dirty="0">
              <a:solidFill>
                <a:srgbClr val="004281"/>
              </a:solidFill>
            </a:endParaRPr>
          </a:p>
        </p:txBody>
      </p:sp>
      <p:cxnSp>
        <p:nvCxnSpPr>
          <p:cNvPr id="81" name="Connecteur droit 80">
            <a:extLst>
              <a:ext uri="{FF2B5EF4-FFF2-40B4-BE49-F238E27FC236}">
                <a16:creationId xmlns:a16="http://schemas.microsoft.com/office/drawing/2014/main" id="{A0662DA5-DA40-912E-4F75-4697951FCDDB}"/>
              </a:ext>
            </a:extLst>
          </p:cNvPr>
          <p:cNvCxnSpPr>
            <a:cxnSpLocks/>
          </p:cNvCxnSpPr>
          <p:nvPr/>
        </p:nvCxnSpPr>
        <p:spPr>
          <a:xfrm>
            <a:off x="8496300" y="4756413"/>
            <a:ext cx="0" cy="632816"/>
          </a:xfrm>
          <a:prstGeom prst="line">
            <a:avLst/>
          </a:prstGeom>
          <a:ln w="28575">
            <a:solidFill>
              <a:srgbClr val="00428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ZoneTexte 81">
            <a:extLst>
              <a:ext uri="{FF2B5EF4-FFF2-40B4-BE49-F238E27FC236}">
                <a16:creationId xmlns:a16="http://schemas.microsoft.com/office/drawing/2014/main" id="{60698C98-98F4-54CC-CC1C-9C0DCDC06A4C}"/>
              </a:ext>
            </a:extLst>
          </p:cNvPr>
          <p:cNvSpPr txBox="1"/>
          <p:nvPr/>
        </p:nvSpPr>
        <p:spPr>
          <a:xfrm>
            <a:off x="6272201" y="6347866"/>
            <a:ext cx="30086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Table ronde</a:t>
            </a:r>
            <a:r>
              <a:rPr lang="en-US" b="1" dirty="0"/>
              <a:t> I </a:t>
            </a:r>
            <a:r>
              <a:rPr lang="en-US" b="1" dirty="0" err="1">
                <a:solidFill>
                  <a:schemeClr val="bg1"/>
                </a:solidFill>
              </a:rPr>
              <a:t>Conférence</a:t>
            </a:r>
            <a:r>
              <a:rPr lang="en-US" b="1" dirty="0">
                <a:solidFill>
                  <a:schemeClr val="bg1"/>
                </a:solidFill>
              </a:rPr>
              <a:t> RH</a:t>
            </a:r>
            <a:endParaRPr lang="fr-FR" dirty="0"/>
          </a:p>
        </p:txBody>
      </p:sp>
      <p:pic>
        <p:nvPicPr>
          <p:cNvPr id="84" name="Image 83" descr="Une image contenant texte, Police, capture d’écran, logo&#10;&#10;Le contenu généré par l’IA peut être incorrect.">
            <a:extLst>
              <a:ext uri="{FF2B5EF4-FFF2-40B4-BE49-F238E27FC236}">
                <a16:creationId xmlns:a16="http://schemas.microsoft.com/office/drawing/2014/main" id="{C99B783A-3F13-028D-018F-C3E7DF50BA7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57" b="18755"/>
          <a:stretch>
            <a:fillRect/>
          </a:stretch>
        </p:blipFill>
        <p:spPr>
          <a:xfrm>
            <a:off x="5237443" y="6256445"/>
            <a:ext cx="847691" cy="538188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52DBD1F-D3D5-E6C1-4960-3088F417980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61" t="35528" r="8779" b="34261"/>
          <a:stretch>
            <a:fillRect/>
          </a:stretch>
        </p:blipFill>
        <p:spPr>
          <a:xfrm>
            <a:off x="4559636" y="277458"/>
            <a:ext cx="4958035" cy="1857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9517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itre 1">
            <a:extLst>
              <a:ext uri="{FF2B5EF4-FFF2-40B4-BE49-F238E27FC236}">
                <a16:creationId xmlns:a16="http://schemas.microsoft.com/office/drawing/2014/main" id="{E645E206-8782-162D-3CF5-B84E708120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2760" y="394078"/>
            <a:ext cx="8911687" cy="281354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l">
              <a:lnSpc>
                <a:spcPct val="90000"/>
              </a:lnSpc>
            </a:pPr>
            <a:br>
              <a:rPr lang="en-US" sz="2300" b="1" dirty="0">
                <a:solidFill>
                  <a:schemeClr val="bg1"/>
                </a:solidFill>
              </a:rPr>
            </a:br>
            <a:r>
              <a:rPr lang="en-US" sz="2300" b="1" dirty="0">
                <a:solidFill>
                  <a:schemeClr val="bg1"/>
                </a:solidFill>
              </a:rPr>
              <a:t>RAPPEL DES 10 PRINCIPAUX TEXTES DE LA Fonction Publique Territoriale ET LEURS IMPACT DANS L’EMPLOI À MAYOTTE</a:t>
            </a:r>
          </a:p>
        </p:txBody>
      </p:sp>
      <p:pic>
        <p:nvPicPr>
          <p:cNvPr id="3" name="Image 2" descr="Une image contenant texte, Police, logo, Graphique&#10;&#10;Le contenu généré par l’IA peut être incorrect.">
            <a:extLst>
              <a:ext uri="{FF2B5EF4-FFF2-40B4-BE49-F238E27FC236}">
                <a16:creationId xmlns:a16="http://schemas.microsoft.com/office/drawing/2014/main" id="{4FFF2D74-2D72-76C2-FCF5-5FF4CE1B6F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60" t="11206" r="5695" b="15826"/>
          <a:stretch>
            <a:fillRect/>
          </a:stretch>
        </p:blipFill>
        <p:spPr>
          <a:xfrm>
            <a:off x="84571" y="37719"/>
            <a:ext cx="953233" cy="1017358"/>
          </a:xfrm>
          <a:prstGeom prst="rect">
            <a:avLst/>
          </a:prstGeom>
          <a:effectLst>
            <a:reflection stA="16000" endPos="65000" dist="50800" dir="5400000" sy="-100000" algn="bl" rotWithShape="0"/>
          </a:effectLst>
        </p:spPr>
      </p:pic>
      <p:sp>
        <p:nvSpPr>
          <p:cNvPr id="16" name="Espace réservé du numéro de diapositive 14">
            <a:extLst>
              <a:ext uri="{FF2B5EF4-FFF2-40B4-BE49-F238E27FC236}">
                <a16:creationId xmlns:a16="http://schemas.microsoft.com/office/drawing/2014/main" id="{6A21DB8D-532C-FBF2-8700-BB4C2C77B6BE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A72ED70-B083-4B53-876D-2E8209A1D6CE}" type="slidenum">
              <a:rPr lang="fr-FR" smtClean="0"/>
              <a:pPr/>
              <a:t>2</a:t>
            </a:fld>
            <a:endParaRPr lang="fr-FR" dirty="0"/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5FAB2E4E-7143-A256-78F4-2D2408046807}"/>
              </a:ext>
            </a:extLst>
          </p:cNvPr>
          <p:cNvSpPr/>
          <p:nvPr/>
        </p:nvSpPr>
        <p:spPr>
          <a:xfrm>
            <a:off x="298950" y="1982029"/>
            <a:ext cx="3496055" cy="174703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fr-FR" sz="1200" b="1" dirty="0"/>
              <a:t>1. Loi n°77-1460 du 29 décembre 1977</a:t>
            </a:r>
            <a:endParaRPr lang="en-US" sz="1200" b="1" dirty="0"/>
          </a:p>
          <a:p>
            <a:pPr lvl="1"/>
            <a:r>
              <a:rPr lang="fr-FR" sz="1200" b="1" dirty="0"/>
              <a:t>Objet : Organisation administrative de Mayotte.</a:t>
            </a:r>
            <a:endParaRPr lang="en-US" sz="1200" b="1" dirty="0"/>
          </a:p>
          <a:p>
            <a:pPr lvl="1"/>
            <a:r>
              <a:rPr lang="fr-FR" sz="1200" dirty="0"/>
              <a:t>Contexte : Mayotte devient une collectivité territoriale à statut particulier suite au refus d’intégrer les Comores indépendantes.</a:t>
            </a:r>
            <a:endParaRPr lang="en-US" sz="1200" dirty="0"/>
          </a:p>
          <a:p>
            <a:pPr lvl="1"/>
            <a:r>
              <a:rPr lang="fr-FR" sz="1200" dirty="0"/>
              <a:t>Impact : Création d’un statut juridique spécifique. Pas encore de véritable fonction publique territoriale comme en métropole.</a:t>
            </a:r>
            <a:endParaRPr lang="en-US" sz="1200" dirty="0"/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90BF5552-9B3D-4025-65F6-036210870033}"/>
              </a:ext>
            </a:extLst>
          </p:cNvPr>
          <p:cNvSpPr/>
          <p:nvPr/>
        </p:nvSpPr>
        <p:spPr>
          <a:xfrm>
            <a:off x="4165748" y="1982029"/>
            <a:ext cx="3630168" cy="1747034"/>
          </a:xfrm>
          <a:prstGeom prst="rect">
            <a:avLst/>
          </a:prstGeom>
          <a:solidFill>
            <a:schemeClr val="bg1">
              <a:lumMod val="50000"/>
            </a:schemeClr>
          </a:solidFill>
          <a:ln cap="rnd" cmpd="sng">
            <a:solidFill>
              <a:schemeClr val="bg1">
                <a:lumMod val="50000"/>
              </a:schemeClr>
            </a:solidFill>
            <a:round/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fr-FR" sz="1200" b="1" dirty="0"/>
          </a:p>
          <a:p>
            <a:pPr lvl="0"/>
            <a:endParaRPr lang="fr-FR" sz="1200" b="1" dirty="0"/>
          </a:p>
          <a:p>
            <a:pPr lvl="0"/>
            <a:r>
              <a:rPr lang="fr-FR" sz="1200" b="1" dirty="0"/>
              <a:t>2. Loi n°84-53 du 26 janvier 1984 portant dispositions statutaires relatives à la fonction publique territoriale</a:t>
            </a:r>
            <a:endParaRPr lang="en-US" sz="1200" dirty="0"/>
          </a:p>
          <a:p>
            <a:pPr lvl="1"/>
            <a:r>
              <a:rPr lang="fr-FR" sz="1200" dirty="0"/>
              <a:t>Mayotte n'est pas directement concernée à l’époque.</a:t>
            </a:r>
            <a:endParaRPr lang="en-US" sz="1200" dirty="0"/>
          </a:p>
          <a:p>
            <a:pPr lvl="1"/>
            <a:r>
              <a:rPr lang="fr-FR" sz="1200" dirty="0"/>
              <a:t>Toutefois, cette loi fonde la FPT en métropole et dans les départements d’outre-mer (DOM), posant les bases pour l’intégration future de Mayotte. </a:t>
            </a:r>
            <a:endParaRPr lang="en-US" sz="1200" dirty="0"/>
          </a:p>
          <a:p>
            <a:pPr algn="ctr"/>
            <a:endParaRPr lang="fr-FR" dirty="0"/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E660B617-D3E9-6262-86B3-34BABC535973}"/>
              </a:ext>
            </a:extLst>
          </p:cNvPr>
          <p:cNvSpPr/>
          <p:nvPr/>
        </p:nvSpPr>
        <p:spPr>
          <a:xfrm>
            <a:off x="8351778" y="1982029"/>
            <a:ext cx="3630168" cy="2081971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fr-FR" sz="1200" b="1" dirty="0"/>
          </a:p>
          <a:p>
            <a:pPr lvl="0"/>
            <a:r>
              <a:rPr lang="fr-FR" sz="1200" b="1" dirty="0"/>
              <a:t>3. Loi n°2001-616 du 11 juillet 2001 relative à Mayotte Impact :</a:t>
            </a:r>
            <a:endParaRPr lang="en-US" sz="1200" dirty="0"/>
          </a:p>
          <a:p>
            <a:pPr lvl="0"/>
            <a:r>
              <a:rPr lang="fr-FR" sz="1200" dirty="0"/>
              <a:t>Première pierre de l’intégration progressive de Mayotte au droit commun.</a:t>
            </a:r>
            <a:endParaRPr lang="en-US" sz="1200" dirty="0"/>
          </a:p>
          <a:p>
            <a:pPr lvl="0"/>
            <a:r>
              <a:rPr lang="fr-FR" sz="1200" dirty="0"/>
              <a:t>Pose les bases de la départementalisation</a:t>
            </a:r>
          </a:p>
          <a:p>
            <a:pPr lvl="0"/>
            <a:r>
              <a:rPr lang="fr-FR" sz="1200" b="1" dirty="0"/>
              <a:t>Impact :</a:t>
            </a:r>
            <a:endParaRPr lang="en-US" sz="1200" dirty="0"/>
          </a:p>
          <a:p>
            <a:pPr lvl="1"/>
            <a:r>
              <a:rPr lang="fr-FR" sz="1200" dirty="0"/>
              <a:t>Première pierre de l’intégration progressive de Mayotte au droit commun.</a:t>
            </a:r>
            <a:endParaRPr lang="en-US" sz="1200" dirty="0"/>
          </a:p>
          <a:p>
            <a:pPr lvl="1"/>
            <a:r>
              <a:rPr lang="fr-FR" sz="1200" dirty="0"/>
              <a:t>Pose les bases de la départementalisation.</a:t>
            </a:r>
          </a:p>
          <a:p>
            <a:pPr lvl="1"/>
            <a:r>
              <a:rPr lang="fr-FR" sz="1200" dirty="0"/>
              <a:t>Introduction de certaines règles de la fonction publique nationale de façon transitoire</a:t>
            </a:r>
            <a:endParaRPr lang="en-US" sz="1200" dirty="0"/>
          </a:p>
          <a:p>
            <a:pPr lvl="0"/>
            <a:endParaRPr lang="en-US" sz="1000" dirty="0"/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4E60B052-2A5F-53F2-AD85-E359AA314B80}"/>
              </a:ext>
            </a:extLst>
          </p:cNvPr>
          <p:cNvSpPr/>
          <p:nvPr/>
        </p:nvSpPr>
        <p:spPr>
          <a:xfrm>
            <a:off x="4089995" y="4365617"/>
            <a:ext cx="3630168" cy="80223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fr-FR" sz="1200" b="1" dirty="0"/>
              <a:t>4. Décret du 30 décembre 2004 : Création du Centre de Mayotte, les conditions d’intégration et de titularisation dans les différents cadres d’emploi de la FPT, début de la décentralisation à Mayotte</a:t>
            </a:r>
            <a:endParaRPr lang="en-US" sz="1200" dirty="0"/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2A3AC34C-5D16-D5AD-588A-2E1AEC368005}"/>
              </a:ext>
            </a:extLst>
          </p:cNvPr>
          <p:cNvSpPr/>
          <p:nvPr/>
        </p:nvSpPr>
        <p:spPr>
          <a:xfrm>
            <a:off x="1502229" y="793820"/>
            <a:ext cx="110531" cy="2612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EE4AD1AE-3FDD-59ED-154C-6A513F445D22}"/>
              </a:ext>
            </a:extLst>
          </p:cNvPr>
          <p:cNvSpPr/>
          <p:nvPr/>
        </p:nvSpPr>
        <p:spPr>
          <a:xfrm>
            <a:off x="8351778" y="4365617"/>
            <a:ext cx="3277887" cy="115909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fr-FR" sz="1200" b="1" dirty="0">
                <a:solidFill>
                  <a:schemeClr val="bg1"/>
                </a:solidFill>
              </a:rPr>
              <a:t>5. Loi organique n°2007-223 et loi n°2007-224 du 21 février 2007</a:t>
            </a:r>
            <a:endParaRPr lang="en-US" sz="1200" dirty="0">
              <a:solidFill>
                <a:schemeClr val="bg1"/>
              </a:solidFill>
            </a:endParaRPr>
          </a:p>
          <a:p>
            <a:pPr lvl="1"/>
            <a:r>
              <a:rPr lang="fr-FR" sz="1200" dirty="0">
                <a:solidFill>
                  <a:schemeClr val="bg1"/>
                </a:solidFill>
              </a:rPr>
              <a:t>Renforcent le processus d’intégration juridique de Mayotte dans la République.</a:t>
            </a:r>
            <a:endParaRPr lang="en-US" sz="1200" dirty="0">
              <a:solidFill>
                <a:schemeClr val="bg1"/>
              </a:solidFill>
            </a:endParaRPr>
          </a:p>
          <a:p>
            <a:pPr lvl="1"/>
            <a:r>
              <a:rPr lang="fr-FR" sz="1200" dirty="0">
                <a:solidFill>
                  <a:schemeClr val="bg1"/>
                </a:solidFill>
              </a:rPr>
              <a:t>Préparent la transformation de Mayotte en DOM.</a:t>
            </a:r>
            <a:endParaRPr lang="en-US" sz="1200" dirty="0">
              <a:solidFill>
                <a:schemeClr val="bg1"/>
              </a:solidFill>
            </a:endParaRPr>
          </a:p>
        </p:txBody>
      </p:sp>
      <p:pic>
        <p:nvPicPr>
          <p:cNvPr id="13" name="Image 12" descr="Une image contenant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FD06F76E-2B01-DD57-56AF-EEE3844C3D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71" y="4581727"/>
            <a:ext cx="2353307" cy="2353307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8C72065-E0C7-E4DE-C94D-3E94546B1F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61" t="35528" r="8779" b="34261"/>
          <a:stretch>
            <a:fillRect/>
          </a:stretch>
        </p:blipFill>
        <p:spPr>
          <a:xfrm>
            <a:off x="10119870" y="36355"/>
            <a:ext cx="2072130" cy="776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0673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9590AA33-9472-9BAC-09D9-438BF6B5CB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re 1">
            <a:extLst>
              <a:ext uri="{FF2B5EF4-FFF2-40B4-BE49-F238E27FC236}">
                <a16:creationId xmlns:a16="http://schemas.microsoft.com/office/drawing/2014/main" id="{090152D8-2F96-40E2-1677-A7529CD3CD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0156" y="396975"/>
            <a:ext cx="9638070" cy="527473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pPr algn="l">
              <a:lnSpc>
                <a:spcPct val="90000"/>
              </a:lnSpc>
            </a:pPr>
            <a:br>
              <a:rPr lang="en-US" sz="2500" b="1" dirty="0">
                <a:solidFill>
                  <a:schemeClr val="bg1"/>
                </a:solidFill>
              </a:rPr>
            </a:br>
            <a:r>
              <a:rPr lang="en-US" sz="2600" b="1" dirty="0">
                <a:solidFill>
                  <a:schemeClr val="bg1"/>
                </a:solidFill>
              </a:rPr>
              <a:t>RAPPELS DES 10 PRINCIPAUX TEXTES DE LA FONCTION PUBLIQUE TERRITORIALE ET LEURS IMPACTS DANS L’EMPLOI TERRITORIAL À MAYOTTE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B21FB40-1BB5-CF25-D227-30221DB564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A72ED70-B083-4B53-876D-2E8209A1D6CE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3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  <p:pic>
        <p:nvPicPr>
          <p:cNvPr id="3" name="Image 2" descr="Une image contenant texte, Police, logo, Graphique&#10;&#10;Le contenu généré par l’IA peut être incorrect.">
            <a:extLst>
              <a:ext uri="{FF2B5EF4-FFF2-40B4-BE49-F238E27FC236}">
                <a16:creationId xmlns:a16="http://schemas.microsoft.com/office/drawing/2014/main" id="{EF959194-949D-888C-7C50-F8D35FAF14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60" t="11206" r="5695" b="15826"/>
          <a:stretch>
            <a:fillRect/>
          </a:stretch>
        </p:blipFill>
        <p:spPr>
          <a:xfrm>
            <a:off x="84571" y="37719"/>
            <a:ext cx="953233" cy="1017358"/>
          </a:xfrm>
          <a:prstGeom prst="rect">
            <a:avLst/>
          </a:prstGeom>
          <a:effectLst>
            <a:reflection stA="16000" endPos="65000" dist="50800" dir="5400000" sy="-100000" algn="bl" rotWithShape="0"/>
          </a:effectLst>
        </p:spPr>
      </p:pic>
      <p:sp>
        <p:nvSpPr>
          <p:cNvPr id="16" name="Espace réservé du numéro de diapositive 14">
            <a:extLst>
              <a:ext uri="{FF2B5EF4-FFF2-40B4-BE49-F238E27FC236}">
                <a16:creationId xmlns:a16="http://schemas.microsoft.com/office/drawing/2014/main" id="{C31F5E20-5A70-FCB4-E270-637EDE045BD9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A72ED70-B083-4B53-876D-2E8209A1D6CE}" type="slidenum">
              <a:rPr lang="fr-FR" smtClean="0"/>
              <a:pPr/>
              <a:t>3</a:t>
            </a:fld>
            <a:endParaRPr lang="fr-FR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A9753538-D45C-D5F6-9DC8-7A0B2343F8B5}"/>
              </a:ext>
            </a:extLst>
          </p:cNvPr>
          <p:cNvSpPr/>
          <p:nvPr/>
        </p:nvSpPr>
        <p:spPr>
          <a:xfrm>
            <a:off x="290784" y="2513647"/>
            <a:ext cx="3630168" cy="1696612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fr-FR" sz="1200" b="1" dirty="0">
                <a:solidFill>
                  <a:schemeClr val="bg1"/>
                </a:solidFill>
              </a:rPr>
              <a:t>6. Loi n°2010-1487 du 7 décembre 2010 relative au département de Mayotte</a:t>
            </a:r>
          </a:p>
          <a:p>
            <a:pPr lvl="0"/>
            <a:r>
              <a:rPr lang="fr-FR" sz="1200" b="1" dirty="0">
                <a:solidFill>
                  <a:schemeClr val="bg1"/>
                </a:solidFill>
              </a:rPr>
              <a:t>Impact :</a:t>
            </a:r>
            <a:endParaRPr lang="en-US" sz="1200" dirty="0">
              <a:solidFill>
                <a:schemeClr val="bg1"/>
              </a:solidFill>
            </a:endParaRPr>
          </a:p>
          <a:p>
            <a:pPr lvl="1"/>
            <a:r>
              <a:rPr lang="fr-FR" sz="1200" dirty="0">
                <a:solidFill>
                  <a:schemeClr val="bg1"/>
                </a:solidFill>
              </a:rPr>
              <a:t>Transformation de Mayotte en </a:t>
            </a:r>
            <a:r>
              <a:rPr lang="fr-FR" sz="1200" b="1" dirty="0">
                <a:solidFill>
                  <a:schemeClr val="bg1"/>
                </a:solidFill>
              </a:rPr>
              <a:t>département d’outre-mer</a:t>
            </a:r>
            <a:r>
              <a:rPr lang="fr-FR" sz="1200" dirty="0">
                <a:solidFill>
                  <a:schemeClr val="bg1"/>
                </a:solidFill>
              </a:rPr>
              <a:t> au 31 mars 2011.</a:t>
            </a:r>
            <a:endParaRPr lang="en-US" sz="1200" dirty="0">
              <a:solidFill>
                <a:schemeClr val="bg1"/>
              </a:solidFill>
            </a:endParaRPr>
          </a:p>
          <a:p>
            <a:pPr lvl="1"/>
            <a:r>
              <a:rPr lang="fr-FR" sz="1200" dirty="0">
                <a:solidFill>
                  <a:schemeClr val="bg1"/>
                </a:solidFill>
              </a:rPr>
              <a:t>Prévoit l’</a:t>
            </a:r>
            <a:r>
              <a:rPr lang="fr-FR" sz="1200" b="1" dirty="0">
                <a:solidFill>
                  <a:schemeClr val="bg1"/>
                </a:solidFill>
              </a:rPr>
              <a:t>extension progressive du Code général des collectivités territoriales (CGCT)</a:t>
            </a:r>
            <a:r>
              <a:rPr lang="fr-FR" sz="1200" dirty="0">
                <a:solidFill>
                  <a:schemeClr val="bg1"/>
                </a:solidFill>
              </a:rPr>
              <a:t>.</a:t>
            </a:r>
            <a:endParaRPr lang="en-US" sz="1200" dirty="0">
              <a:solidFill>
                <a:schemeClr val="bg1"/>
              </a:solidFill>
            </a:endParaRPr>
          </a:p>
          <a:p>
            <a:pPr lvl="1"/>
            <a:r>
              <a:rPr lang="fr-FR" sz="1200" dirty="0">
                <a:solidFill>
                  <a:schemeClr val="bg1"/>
                </a:solidFill>
              </a:rPr>
              <a:t>Permet l’application des statuts de la </a:t>
            </a:r>
            <a:r>
              <a:rPr lang="fr-FR" sz="1200" b="1" dirty="0">
                <a:solidFill>
                  <a:schemeClr val="bg1"/>
                </a:solidFill>
              </a:rPr>
              <a:t>fonction publique territoriale</a:t>
            </a:r>
            <a:r>
              <a:rPr lang="fr-FR" sz="1200" dirty="0">
                <a:solidFill>
                  <a:schemeClr val="bg1"/>
                </a:solidFill>
              </a:rPr>
              <a:t>.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E60E24E9-FFEF-FB3F-3769-415CF6B911D2}"/>
              </a:ext>
            </a:extLst>
          </p:cNvPr>
          <p:cNvSpPr/>
          <p:nvPr/>
        </p:nvSpPr>
        <p:spPr>
          <a:xfrm>
            <a:off x="4170507" y="1850457"/>
            <a:ext cx="3630168" cy="1696612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200" b="1" dirty="0">
                <a:solidFill>
                  <a:schemeClr val="bg1"/>
                </a:solidFill>
                <a:latin typeface="Century Gothic" panose="020B0502020202020204"/>
              </a:rPr>
              <a:t>7. Ordonnance n°2012-351 du 12 mars 2012 relative à l'extension du droit de la fonction publique à Mayotte</a:t>
            </a:r>
          </a:p>
          <a:p>
            <a:r>
              <a:rPr lang="fr-FR" sz="1200" b="1" dirty="0">
                <a:solidFill>
                  <a:schemeClr val="bg1"/>
                </a:solidFill>
                <a:latin typeface="Century Gothic" panose="020B0502020202020204"/>
              </a:rPr>
              <a:t>Impact :</a:t>
            </a:r>
          </a:p>
          <a:p>
            <a:r>
              <a:rPr lang="fr-FR" sz="1200" dirty="0">
                <a:solidFill>
                  <a:schemeClr val="bg1"/>
                </a:solidFill>
                <a:latin typeface="Century Gothic" panose="020B0502020202020204"/>
              </a:rPr>
              <a:t>Élargit à Mayotte les dispositions du titre Ier du statut général des fonctionnaires (droits, obligations, mobilité, recrutement, etc.).</a:t>
            </a:r>
          </a:p>
          <a:p>
            <a:r>
              <a:rPr lang="fr-FR" sz="1200" dirty="0">
                <a:solidFill>
                  <a:schemeClr val="bg1"/>
                </a:solidFill>
                <a:latin typeface="Century Gothic" panose="020B0502020202020204"/>
              </a:rPr>
              <a:t>Première application structurée du statut FPT sur le territoire.</a:t>
            </a: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F54E01DB-7507-386D-7190-EA7DC93EBC67}"/>
              </a:ext>
            </a:extLst>
          </p:cNvPr>
          <p:cNvSpPr/>
          <p:nvPr/>
        </p:nvSpPr>
        <p:spPr>
          <a:xfrm>
            <a:off x="8299785" y="1850457"/>
            <a:ext cx="3630168" cy="737049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200" b="1" dirty="0">
                <a:solidFill>
                  <a:schemeClr val="bg1"/>
                </a:solidFill>
              </a:rPr>
              <a:t>8. Décret n°2013-964 du 28 octobre 2013</a:t>
            </a:r>
            <a:r>
              <a:rPr lang="fr-FR" sz="1200" dirty="0">
                <a:solidFill>
                  <a:schemeClr val="bg1"/>
                </a:solidFill>
              </a:rPr>
              <a:t> relatif aux conditions d'intégration des agents de Mayotte dans les cadres d’emplois de la FPT.</a:t>
            </a: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5C9EB1B0-4561-DCAC-6CE4-49629C041BCC}"/>
              </a:ext>
            </a:extLst>
          </p:cNvPr>
          <p:cNvSpPr/>
          <p:nvPr/>
        </p:nvSpPr>
        <p:spPr>
          <a:xfrm>
            <a:off x="4170507" y="4340888"/>
            <a:ext cx="3630168" cy="737049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fr-FR" sz="1200" b="1" dirty="0">
                <a:solidFill>
                  <a:schemeClr val="bg1"/>
                </a:solidFill>
              </a:rPr>
              <a:t>9.Décret n°2016-1857 du 23 décembre 2016</a:t>
            </a:r>
            <a:r>
              <a:rPr lang="fr-FR" sz="1200" dirty="0">
                <a:solidFill>
                  <a:schemeClr val="bg1"/>
                </a:solidFill>
              </a:rPr>
              <a:t> sur l’application des régimes indemnitaires à Mayotte (RIFSEEP).</a:t>
            </a: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3972F1DF-7B2A-8741-F830-C7EE809B3F98}"/>
              </a:ext>
            </a:extLst>
          </p:cNvPr>
          <p:cNvSpPr/>
          <p:nvPr/>
        </p:nvSpPr>
        <p:spPr>
          <a:xfrm>
            <a:off x="8167116" y="4340888"/>
            <a:ext cx="3630168" cy="1748951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200" b="1" dirty="0">
                <a:solidFill>
                  <a:schemeClr val="bg1"/>
                </a:solidFill>
              </a:rPr>
              <a:t>10. Loi n°2019-828 du 6 août 2019 de transformation de la fonction publique</a:t>
            </a:r>
            <a:endParaRPr lang="fr-FR" sz="1200" dirty="0">
              <a:solidFill>
                <a:schemeClr val="bg1"/>
              </a:solidFill>
            </a:endParaRPr>
          </a:p>
          <a:p>
            <a:r>
              <a:rPr lang="fr-FR" sz="1200" b="1" dirty="0">
                <a:solidFill>
                  <a:schemeClr val="bg1"/>
                </a:solidFill>
              </a:rPr>
              <a:t>Impact :</a:t>
            </a:r>
            <a:endParaRPr lang="fr-FR" sz="1200" dirty="0">
              <a:solidFill>
                <a:schemeClr val="bg1"/>
              </a:solidFill>
            </a:endParaRPr>
          </a:p>
          <a:p>
            <a:pPr lvl="0"/>
            <a:r>
              <a:rPr lang="fr-FR" sz="1200" dirty="0">
                <a:solidFill>
                  <a:schemeClr val="bg1"/>
                </a:solidFill>
              </a:rPr>
              <a:t>S’applique à Mayotte comme à tous les DOM.</a:t>
            </a:r>
          </a:p>
          <a:p>
            <a:pPr lvl="0"/>
            <a:r>
              <a:rPr lang="fr-FR" sz="1200" dirty="0">
                <a:solidFill>
                  <a:schemeClr val="bg1"/>
                </a:solidFill>
              </a:rPr>
              <a:t>Modification des règles de recrutement, de mobilité, d’évaluation, etc.</a:t>
            </a:r>
          </a:p>
          <a:p>
            <a:pPr lvl="0"/>
            <a:r>
              <a:rPr lang="fr-FR" sz="1200" dirty="0">
                <a:solidFill>
                  <a:schemeClr val="bg1"/>
                </a:solidFill>
              </a:rPr>
              <a:t>Renforce la contractualisation, ce qui a un effet notable dans un territoire où le recrutement local est prioritaire</a:t>
            </a:r>
          </a:p>
          <a:p>
            <a:pPr lvl="0"/>
            <a:r>
              <a:rPr lang="fr-FR" sz="1200" dirty="0">
                <a:solidFill>
                  <a:schemeClr val="bg1"/>
                </a:solidFill>
              </a:rPr>
              <a:t>Augmentation des contractuels dans les collectivités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483B82B-EBF6-66A9-5CDD-DB3D3A05FA78}"/>
              </a:ext>
            </a:extLst>
          </p:cNvPr>
          <p:cNvSpPr/>
          <p:nvPr/>
        </p:nvSpPr>
        <p:spPr>
          <a:xfrm>
            <a:off x="1502229" y="793820"/>
            <a:ext cx="110531" cy="2612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001565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BEC84F98-47B0-9416-980B-05C35A143E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6A4450F-BCAE-D985-E95D-C31274104FE9}"/>
              </a:ext>
            </a:extLst>
          </p:cNvPr>
          <p:cNvSpPr/>
          <p:nvPr/>
        </p:nvSpPr>
        <p:spPr>
          <a:xfrm>
            <a:off x="1489388" y="1649097"/>
            <a:ext cx="6893836" cy="470815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C6DF5539-90D1-B182-A558-005853BB2B74}"/>
              </a:ext>
            </a:extLst>
          </p:cNvPr>
          <p:cNvSpPr txBox="1">
            <a:spLocks/>
          </p:cNvSpPr>
          <p:nvPr/>
        </p:nvSpPr>
        <p:spPr>
          <a:xfrm>
            <a:off x="1712761" y="720298"/>
            <a:ext cx="8084381" cy="33477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2300" b="1" dirty="0">
                <a:solidFill>
                  <a:schemeClr val="bg1"/>
                </a:solidFill>
              </a:rPr>
              <a:t>PRINCIPAUX ENJEUX ET IMPACTS SUR L’EMPLOI À MAYOTTE</a:t>
            </a:r>
          </a:p>
        </p:txBody>
      </p:sp>
      <p:sp>
        <p:nvSpPr>
          <p:cNvPr id="15" name="Espace réservé du numéro de diapositive 14">
            <a:extLst>
              <a:ext uri="{FF2B5EF4-FFF2-40B4-BE49-F238E27FC236}">
                <a16:creationId xmlns:a16="http://schemas.microsoft.com/office/drawing/2014/main" id="{795C2B8A-1F50-D51B-4C51-5005081F1C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A72ED70-B083-4B53-876D-2E8209A1D6CE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4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FF6E0412-9AB7-E04F-FA96-AC641E021E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6179411"/>
              </p:ext>
            </p:extLst>
          </p:nvPr>
        </p:nvGraphicFramePr>
        <p:xfrm>
          <a:off x="1567544" y="1663612"/>
          <a:ext cx="6755952" cy="4488604"/>
        </p:xfrm>
        <a:graphic>
          <a:graphicData uri="http://schemas.openxmlformats.org/drawingml/2006/table">
            <a:tbl>
              <a:tblPr firstRow="1" bandRow="1">
                <a:noFill/>
                <a:tableStyleId>{7E9639D4-E3E2-4D34-9284-5A2195B3D0D7}</a:tableStyleId>
              </a:tblPr>
              <a:tblGrid>
                <a:gridCol w="3186681">
                  <a:extLst>
                    <a:ext uri="{9D8B030D-6E8A-4147-A177-3AD203B41FA5}">
                      <a16:colId xmlns:a16="http://schemas.microsoft.com/office/drawing/2014/main" val="1138442999"/>
                    </a:ext>
                  </a:extLst>
                </a:gridCol>
                <a:gridCol w="3569271">
                  <a:extLst>
                    <a:ext uri="{9D8B030D-6E8A-4147-A177-3AD203B41FA5}">
                      <a16:colId xmlns:a16="http://schemas.microsoft.com/office/drawing/2014/main" val="3567874277"/>
                    </a:ext>
                  </a:extLst>
                </a:gridCol>
              </a:tblGrid>
              <a:tr h="330056">
                <a:tc>
                  <a:txBody>
                    <a:bodyPr/>
                    <a:lstStyle/>
                    <a:p>
                      <a:pPr algn="ctr"/>
                      <a:r>
                        <a:rPr lang="fr-FR" sz="1300" b="1" cap="none" spc="60" dirty="0">
                          <a:solidFill>
                            <a:schemeClr val="bg1"/>
                          </a:solidFill>
                        </a:rPr>
                        <a:t>POINTS POSITIFS</a:t>
                      </a:r>
                    </a:p>
                  </a:txBody>
                  <a:tcPr marL="72275" marR="72275" marT="72275" marB="36138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300" b="1" cap="none" spc="60" dirty="0">
                          <a:solidFill>
                            <a:schemeClr val="bg1"/>
                          </a:solidFill>
                        </a:rPr>
                        <a:t>POINTS NÉGATIFS</a:t>
                      </a:r>
                    </a:p>
                  </a:txBody>
                  <a:tcPr marL="72275" marR="72275" marT="72275" marB="36138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7210732"/>
                  </a:ext>
                </a:extLst>
              </a:tr>
              <a:tr h="305965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rgbClr val="EF3125"/>
                        </a:buClr>
                        <a:buSzTx/>
                        <a:buFont typeface="Wingdings 3" charset="2"/>
                        <a:buNone/>
                        <a:tabLst/>
                        <a:defRPr/>
                      </a:pPr>
                      <a:r>
                        <a:rPr lang="fr-FR" sz="1600" b="0" cap="none" spc="0">
                          <a:solidFill>
                            <a:schemeClr val="tx1"/>
                          </a:solidFill>
                        </a:rPr>
                        <a:t>Cadre national protecteur</a:t>
                      </a:r>
                    </a:p>
                  </a:txBody>
                  <a:tcPr marL="72275" marR="72275" marT="72275" marB="3613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cap="none" spc="0" dirty="0">
                          <a:solidFill>
                            <a:schemeClr val="tx1"/>
                          </a:solidFill>
                        </a:rPr>
                        <a:t>Forte précarité </a:t>
                      </a:r>
                    </a:p>
                  </a:txBody>
                  <a:tcPr marL="72275" marR="72275" marT="72275" marB="3613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ap="flat" cmpd="sng" algn="ctr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3402838"/>
                  </a:ext>
                </a:extLst>
              </a:tr>
              <a:tr h="643248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rgbClr val="EF3125"/>
                        </a:buClr>
                        <a:buSzTx/>
                        <a:buFont typeface="Wingdings 3" charset="2"/>
                        <a:buNone/>
                        <a:tabLst/>
                        <a:defRPr/>
                      </a:pPr>
                      <a:r>
                        <a:rPr lang="fr-FR" sz="1600" b="0" cap="none" spc="0" dirty="0">
                          <a:solidFill>
                            <a:schemeClr val="tx1"/>
                          </a:solidFill>
                        </a:rPr>
                        <a:t>Création de postes pérennes</a:t>
                      </a:r>
                    </a:p>
                  </a:txBody>
                  <a:tcPr marL="72275" marR="72275" marT="72275" marB="3613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cap="none" spc="0" dirty="0">
                          <a:solidFill>
                            <a:schemeClr val="tx1"/>
                          </a:solidFill>
                        </a:rPr>
                        <a:t>Manque de formations et préparation suffisante </a:t>
                      </a:r>
                    </a:p>
                    <a:p>
                      <a:endParaRPr lang="fr-FR" sz="1600" b="0" cap="none" spc="0" dirty="0">
                        <a:solidFill>
                          <a:schemeClr val="tx1"/>
                        </a:solidFill>
                      </a:endParaRPr>
                    </a:p>
                  </a:txBody>
                  <a:tcPr marL="72275" marR="72275" marT="72275" marB="3613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4947801"/>
                  </a:ext>
                </a:extLst>
              </a:tr>
              <a:tr h="643248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rgbClr val="EF3125"/>
                        </a:buClr>
                        <a:buSzTx/>
                        <a:buFont typeface="Wingdings 3" charset="2"/>
                        <a:buNone/>
                        <a:tabLst/>
                        <a:defRPr/>
                      </a:pPr>
                      <a:r>
                        <a:rPr lang="fr-FR" sz="1600" b="0" cap="none" spc="0">
                          <a:solidFill>
                            <a:schemeClr val="tx1"/>
                          </a:solidFill>
                        </a:rPr>
                        <a:t>Concours et formations </a:t>
                      </a:r>
                    </a:p>
                  </a:txBody>
                  <a:tcPr marL="72275" marR="72275" marT="72275" marB="3613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cap="none" spc="0">
                          <a:solidFill>
                            <a:schemeClr val="tx1"/>
                          </a:solidFill>
                        </a:rPr>
                        <a:t>Inadéquation entre l’offre et la demande</a:t>
                      </a:r>
                    </a:p>
                    <a:p>
                      <a:endParaRPr lang="fr-FR" sz="1600" b="0" cap="none" spc="0">
                        <a:solidFill>
                          <a:schemeClr val="tx1"/>
                        </a:solidFill>
                      </a:endParaRPr>
                    </a:p>
                  </a:txBody>
                  <a:tcPr marL="72275" marR="72275" marT="72275" marB="3613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37802692"/>
                  </a:ext>
                </a:extLst>
              </a:tr>
              <a:tr h="643248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rgbClr val="EF3125"/>
                        </a:buClr>
                        <a:buSzTx/>
                        <a:buFont typeface="Wingdings 3" charset="2"/>
                        <a:buNone/>
                        <a:tabLst/>
                        <a:defRPr/>
                      </a:pPr>
                      <a:r>
                        <a:rPr lang="fr-FR" sz="1600" b="0" cap="none" spc="0" dirty="0">
                          <a:solidFill>
                            <a:schemeClr val="tx1"/>
                          </a:solidFill>
                        </a:rPr>
                        <a:t>Application droit commun</a:t>
                      </a:r>
                    </a:p>
                  </a:txBody>
                  <a:tcPr marL="72275" marR="72275" marT="72275" marB="3613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cap="none" spc="0" dirty="0">
                          <a:solidFill>
                            <a:schemeClr val="tx1"/>
                          </a:solidFill>
                        </a:rPr>
                        <a:t>Problème d’attractivité du territoire</a:t>
                      </a:r>
                    </a:p>
                    <a:p>
                      <a:endParaRPr lang="fr-FR" sz="1600" b="0" cap="none" spc="0" dirty="0">
                        <a:solidFill>
                          <a:schemeClr val="tx1"/>
                        </a:solidFill>
                      </a:endParaRPr>
                    </a:p>
                  </a:txBody>
                  <a:tcPr marL="72275" marR="72275" marT="72275" marB="3613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6654888"/>
                  </a:ext>
                </a:extLst>
              </a:tr>
              <a:tr h="643248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rgbClr val="EF3125"/>
                        </a:buClr>
                        <a:buSzTx/>
                        <a:buFont typeface="Wingdings 3" charset="2"/>
                        <a:buNone/>
                        <a:tabLst/>
                        <a:defRPr/>
                      </a:pPr>
                      <a:r>
                        <a:rPr lang="fr-FR" sz="1600" b="0" cap="none" spc="0" dirty="0">
                          <a:solidFill>
                            <a:schemeClr val="tx1"/>
                          </a:solidFill>
                        </a:rPr>
                        <a:t>Encadrement et respect des règles </a:t>
                      </a:r>
                    </a:p>
                  </a:txBody>
                  <a:tcPr marL="72275" marR="72275" marT="72275" marB="3613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cap="none" spc="0" dirty="0">
                          <a:solidFill>
                            <a:schemeClr val="tx1"/>
                          </a:solidFill>
                        </a:rPr>
                        <a:t>Droit commun excessif/moins avantageux (sentiment)</a:t>
                      </a:r>
                    </a:p>
                    <a:p>
                      <a:endParaRPr lang="fr-FR" sz="1600" b="0" cap="none" spc="0" dirty="0">
                        <a:solidFill>
                          <a:schemeClr val="tx1"/>
                        </a:solidFill>
                      </a:endParaRPr>
                    </a:p>
                  </a:txBody>
                  <a:tcPr marL="72275" marR="72275" marT="72275" marB="3613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09379509"/>
                  </a:ext>
                </a:extLst>
              </a:tr>
              <a:tr h="81189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rgbClr val="EF3125"/>
                        </a:buClr>
                        <a:buSzTx/>
                        <a:buFont typeface="Wingdings 3" charset="2"/>
                        <a:buNone/>
                        <a:tabLst/>
                        <a:defRPr/>
                      </a:pPr>
                      <a:endParaRPr lang="fr-FR" sz="1600" b="0" cap="none" spc="0" dirty="0">
                        <a:solidFill>
                          <a:schemeClr val="tx1"/>
                        </a:solidFill>
                      </a:endParaRPr>
                    </a:p>
                  </a:txBody>
                  <a:tcPr marL="72275" marR="72275" marT="72275" marB="3613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cap="none" spc="0" dirty="0">
                          <a:solidFill>
                            <a:schemeClr val="tx1"/>
                          </a:solidFill>
                        </a:rPr>
                        <a:t>Difficulté de recrutement / maintien des cadres et agents qualifiés</a:t>
                      </a:r>
                    </a:p>
                    <a:p>
                      <a:endParaRPr lang="fr-FR" sz="1600" b="0" cap="none" spc="0" dirty="0">
                        <a:solidFill>
                          <a:schemeClr val="tx1"/>
                        </a:solidFill>
                      </a:endParaRPr>
                    </a:p>
                  </a:txBody>
                  <a:tcPr marL="72275" marR="72275" marT="72275" marB="3613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9728105"/>
                  </a:ext>
                </a:extLst>
              </a:tr>
            </a:tbl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CEC16486-2287-5CEA-70A9-7CF828BEB349}"/>
              </a:ext>
            </a:extLst>
          </p:cNvPr>
          <p:cNvSpPr/>
          <p:nvPr/>
        </p:nvSpPr>
        <p:spPr>
          <a:xfrm>
            <a:off x="1502229" y="793820"/>
            <a:ext cx="110531" cy="2612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highlight>
                <a:srgbClr val="FF0000"/>
              </a:highlight>
            </a:endParaRPr>
          </a:p>
        </p:txBody>
      </p:sp>
      <p:pic>
        <p:nvPicPr>
          <p:cNvPr id="3" name="Image 2" descr="Une image contenant texte, Police, logo, Graphique&#10;&#10;Le contenu généré par l’IA peut être incorrect.">
            <a:extLst>
              <a:ext uri="{FF2B5EF4-FFF2-40B4-BE49-F238E27FC236}">
                <a16:creationId xmlns:a16="http://schemas.microsoft.com/office/drawing/2014/main" id="{2D4E8F92-D7BF-4688-3817-BB13D91D5E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60" t="11206" r="5695" b="15826"/>
          <a:stretch>
            <a:fillRect/>
          </a:stretch>
        </p:blipFill>
        <p:spPr>
          <a:xfrm>
            <a:off x="84571" y="37719"/>
            <a:ext cx="953233" cy="1017358"/>
          </a:xfrm>
          <a:prstGeom prst="rect">
            <a:avLst/>
          </a:prstGeom>
          <a:effectLst>
            <a:reflection stA="16000" endPos="65000" dist="50800" dir="5400000" sy="-100000" algn="bl" rotWithShape="0"/>
          </a:effectLst>
        </p:spPr>
      </p:pic>
      <p:pic>
        <p:nvPicPr>
          <p:cNvPr id="5" name="Image 4" descr="Une image contenant nuage, plein air, eau, paysage&#10;&#10;Le contenu généré par l’IA peut être incorrect.">
            <a:extLst>
              <a:ext uri="{FF2B5EF4-FFF2-40B4-BE49-F238E27FC236}">
                <a16:creationId xmlns:a16="http://schemas.microsoft.com/office/drawing/2014/main" id="{99FD40F3-E5B9-4C75-5862-EDCE5CF166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6062"/>
                    </a14:imgEffect>
                    <a14:imgEffect>
                      <a14:saturation sat="1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2480" t="-185" r="28186" b="185"/>
          <a:stretch>
            <a:fillRect/>
          </a:stretch>
        </p:blipFill>
        <p:spPr>
          <a:xfrm>
            <a:off x="9377464" y="-12700"/>
            <a:ext cx="2814537" cy="68707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ED9008A-710D-DD7A-AD59-CECA022A3F5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61" t="35528" r="8779" b="34261"/>
          <a:stretch>
            <a:fillRect/>
          </a:stretch>
        </p:blipFill>
        <p:spPr>
          <a:xfrm>
            <a:off x="10514010" y="36355"/>
            <a:ext cx="1677989" cy="628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81547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7FEA457D-EA40-C963-FB4D-84206FB92C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Titre 1">
            <a:extLst>
              <a:ext uri="{FF2B5EF4-FFF2-40B4-BE49-F238E27FC236}">
                <a16:creationId xmlns:a16="http://schemas.microsoft.com/office/drawing/2014/main" id="{787074B5-2208-C854-B6FC-0BE35E1319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7596" y="766895"/>
            <a:ext cx="10517425" cy="523221"/>
          </a:xfrm>
        </p:spPr>
        <p:txBody>
          <a:bodyPr>
            <a:noAutofit/>
          </a:bodyPr>
          <a:lstStyle/>
          <a:p>
            <a:pPr algn="l"/>
            <a:r>
              <a:rPr lang="fr-FR" sz="2300" b="1" dirty="0">
                <a:solidFill>
                  <a:schemeClr val="bg1"/>
                </a:solidFill>
              </a:rPr>
              <a:t>L’EMPLOI TERRITORIAL  A MAYOTTE : </a:t>
            </a:r>
            <a:br>
              <a:rPr lang="fr-FR" sz="2300" b="1" dirty="0">
                <a:solidFill>
                  <a:schemeClr val="bg1"/>
                </a:solidFill>
              </a:rPr>
            </a:br>
            <a:r>
              <a:rPr lang="fr-FR" sz="2300" b="1" dirty="0">
                <a:solidFill>
                  <a:schemeClr val="bg1"/>
                </a:solidFill>
              </a:rPr>
              <a:t>LES DONNÉES SUR  les EFFECTIFS TERRITORIAUX  AU 31/12/2022</a:t>
            </a:r>
          </a:p>
        </p:txBody>
      </p:sp>
      <p:sp>
        <p:nvSpPr>
          <p:cNvPr id="71" name="Espace réservé du contenu 2">
            <a:extLst>
              <a:ext uri="{FF2B5EF4-FFF2-40B4-BE49-F238E27FC236}">
                <a16:creationId xmlns:a16="http://schemas.microsoft.com/office/drawing/2014/main" id="{C5766813-0F33-14B0-E48B-7469FD10AF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0566" y="1861421"/>
            <a:ext cx="9390061" cy="661355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fr-FR" sz="1600" b="1" dirty="0">
                <a:solidFill>
                  <a:schemeClr val="bg1"/>
                </a:solidFill>
              </a:rPr>
              <a:t>Fonction publique territoriale :</a:t>
            </a:r>
          </a:p>
          <a:p>
            <a:pPr marL="0" indent="0">
              <a:buNone/>
            </a:pPr>
            <a:r>
              <a:rPr lang="fr-FR" sz="1600" dirty="0">
                <a:solidFill>
                  <a:schemeClr val="bg1"/>
                </a:solidFill>
              </a:rPr>
              <a:t> (7500 agents, titulaires et contractuels permanents)</a:t>
            </a:r>
          </a:p>
          <a:p>
            <a:pPr marL="0" indent="0">
              <a:buNone/>
            </a:pP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E094A71-A12C-FF4A-411B-E972AB4E6A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A72ED70-B083-4B53-876D-2E8209A1D6CE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5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  <p:pic>
        <p:nvPicPr>
          <p:cNvPr id="3" name="Image 2" descr="Une image contenant texte, Police, logo, Graphique&#10;&#10;Le contenu généré par l’IA peut être incorrect.">
            <a:extLst>
              <a:ext uri="{FF2B5EF4-FFF2-40B4-BE49-F238E27FC236}">
                <a16:creationId xmlns:a16="http://schemas.microsoft.com/office/drawing/2014/main" id="{C6BBB624-C892-342F-7861-0880DEC589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60" t="11206" r="5695" b="15826"/>
          <a:stretch>
            <a:fillRect/>
          </a:stretch>
        </p:blipFill>
        <p:spPr>
          <a:xfrm>
            <a:off x="84571" y="37719"/>
            <a:ext cx="953233" cy="1017358"/>
          </a:xfrm>
          <a:prstGeom prst="rect">
            <a:avLst/>
          </a:prstGeom>
          <a:effectLst>
            <a:reflection stA="16000" endPos="65000" dist="50800" dir="5400000" sy="-100000" algn="bl" rotWithShape="0"/>
          </a:effectLst>
        </p:spPr>
      </p:pic>
      <p:sp>
        <p:nvSpPr>
          <p:cNvPr id="16" name="Espace réservé du numéro de diapositive 14">
            <a:extLst>
              <a:ext uri="{FF2B5EF4-FFF2-40B4-BE49-F238E27FC236}">
                <a16:creationId xmlns:a16="http://schemas.microsoft.com/office/drawing/2014/main" id="{C4F95A60-ED3D-579F-69EF-9C79FFB1C6F7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A72ED70-B083-4B53-876D-2E8209A1D6CE}" type="slidenum">
              <a:rPr lang="fr-FR" smtClean="0"/>
              <a:pPr/>
              <a:t>5</a:t>
            </a:fld>
            <a:endParaRPr lang="fr-FR"/>
          </a:p>
        </p:txBody>
      </p:sp>
      <p:graphicFrame>
        <p:nvGraphicFramePr>
          <p:cNvPr id="72" name="Graphique 71">
            <a:extLst>
              <a:ext uri="{FF2B5EF4-FFF2-40B4-BE49-F238E27FC236}">
                <a16:creationId xmlns:a16="http://schemas.microsoft.com/office/drawing/2014/main" id="{ACDD7057-175F-2AD8-EF57-3A58783FA25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28046641"/>
              </p:ext>
            </p:extLst>
          </p:nvPr>
        </p:nvGraphicFramePr>
        <p:xfrm>
          <a:off x="1445327" y="3436913"/>
          <a:ext cx="5234098" cy="31600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3" name="ZoneTexte 72">
            <a:extLst>
              <a:ext uri="{FF2B5EF4-FFF2-40B4-BE49-F238E27FC236}">
                <a16:creationId xmlns:a16="http://schemas.microsoft.com/office/drawing/2014/main" id="{905C2C77-BC39-398D-5731-0F3B5DDD2D8A}"/>
              </a:ext>
            </a:extLst>
          </p:cNvPr>
          <p:cNvSpPr txBox="1"/>
          <p:nvPr/>
        </p:nvSpPr>
        <p:spPr>
          <a:xfrm>
            <a:off x="1502229" y="2368117"/>
            <a:ext cx="266683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chemeClr val="bg1"/>
                </a:solidFill>
              </a:rPr>
              <a:t>catégorie A : 9 %,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chemeClr val="bg1"/>
                </a:solidFill>
              </a:rPr>
              <a:t>catégorie B : 14 %,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chemeClr val="bg1"/>
                </a:solidFill>
              </a:rPr>
              <a:t>catégorie C : 77 %  </a:t>
            </a:r>
          </a:p>
        </p:txBody>
      </p:sp>
      <p:sp>
        <p:nvSpPr>
          <p:cNvPr id="76" name="ZoneTexte 75">
            <a:extLst>
              <a:ext uri="{FF2B5EF4-FFF2-40B4-BE49-F238E27FC236}">
                <a16:creationId xmlns:a16="http://schemas.microsoft.com/office/drawing/2014/main" id="{B20DF03E-8075-1D12-9BC6-FB30971086AE}"/>
              </a:ext>
            </a:extLst>
          </p:cNvPr>
          <p:cNvSpPr txBox="1"/>
          <p:nvPr/>
        </p:nvSpPr>
        <p:spPr>
          <a:xfrm>
            <a:off x="1440566" y="3421087"/>
            <a:ext cx="362611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defRPr sz="1400" b="0" i="0" u="none" strike="noStrike" kern="1200" spc="0" baseline="0">
                <a:solidFill>
                  <a:srgbClr val="004281">
                    <a:lumMod val="65000"/>
                    <a:lumOff val="35000"/>
                  </a:srgbClr>
                </a:solidFill>
                <a:latin typeface="+mn-lt"/>
                <a:ea typeface="+mn-ea"/>
                <a:cs typeface="+mn-cs"/>
              </a:defRPr>
            </a:pPr>
            <a:r>
              <a:rPr lang="en-US" b="1" dirty="0">
                <a:solidFill>
                  <a:srgbClr val="004281"/>
                </a:solidFill>
              </a:rPr>
              <a:t>REPARTITION DES EFFECTIFS PAR CATEGORIE</a:t>
            </a:r>
          </a:p>
        </p:txBody>
      </p:sp>
      <p:graphicFrame>
        <p:nvGraphicFramePr>
          <p:cNvPr id="77" name="Graphique 76">
            <a:extLst>
              <a:ext uri="{FF2B5EF4-FFF2-40B4-BE49-F238E27FC236}">
                <a16:creationId xmlns:a16="http://schemas.microsoft.com/office/drawing/2014/main" id="{2DC1910B-B4C6-1A26-6B04-91036B000BE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00237095"/>
              </p:ext>
            </p:extLst>
          </p:nvPr>
        </p:nvGraphicFramePr>
        <p:xfrm>
          <a:off x="7384489" y="2666186"/>
          <a:ext cx="4679136" cy="40371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C8EDB4B9-C945-3522-57ED-AD4F93A84CF0}"/>
              </a:ext>
            </a:extLst>
          </p:cNvPr>
          <p:cNvSpPr/>
          <p:nvPr/>
        </p:nvSpPr>
        <p:spPr>
          <a:xfrm>
            <a:off x="1502229" y="793820"/>
            <a:ext cx="110531" cy="2612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4" name="ZoneTexte 73">
            <a:extLst>
              <a:ext uri="{FF2B5EF4-FFF2-40B4-BE49-F238E27FC236}">
                <a16:creationId xmlns:a16="http://schemas.microsoft.com/office/drawing/2014/main" id="{584E7627-DD91-6F49-2871-19F3CB7199FF}"/>
              </a:ext>
            </a:extLst>
          </p:cNvPr>
          <p:cNvSpPr txBox="1"/>
          <p:nvPr/>
        </p:nvSpPr>
        <p:spPr>
          <a:xfrm>
            <a:off x="7322575" y="2142966"/>
            <a:ext cx="263104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defRPr sz="1400" b="0" i="0" u="none" strike="noStrike" kern="1200" spc="0" baseline="0">
                <a:solidFill>
                  <a:srgbClr val="004281">
                    <a:lumMod val="65000"/>
                    <a:lumOff val="35000"/>
                  </a:srgbClr>
                </a:solidFill>
                <a:latin typeface="+mn-lt"/>
                <a:ea typeface="+mn-ea"/>
                <a:cs typeface="+mn-cs"/>
              </a:defRPr>
            </a:pPr>
            <a:r>
              <a:rPr lang="fr-FR" sz="1400" b="1" dirty="0">
                <a:solidFill>
                  <a:schemeClr val="bg1"/>
                </a:solidFill>
              </a:rPr>
              <a:t>PHOTOGRAPHIE DES EFFECTIFS TERRITORIAUX AU 31/12/2022</a:t>
            </a:r>
          </a:p>
        </p:txBody>
      </p:sp>
      <p:sp>
        <p:nvSpPr>
          <p:cNvPr id="75" name="ZoneTexte 74">
            <a:extLst>
              <a:ext uri="{FF2B5EF4-FFF2-40B4-BE49-F238E27FC236}">
                <a16:creationId xmlns:a16="http://schemas.microsoft.com/office/drawing/2014/main" id="{A18C027C-475F-4D84-E1AF-98B0AC2F9932}"/>
              </a:ext>
            </a:extLst>
          </p:cNvPr>
          <p:cNvSpPr txBox="1"/>
          <p:nvPr/>
        </p:nvSpPr>
        <p:spPr>
          <a:xfrm>
            <a:off x="7348705" y="2684061"/>
            <a:ext cx="2666831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300" b="1" kern="1200" dirty="0"/>
              <a:t>59% des agents</a:t>
            </a:r>
          </a:p>
          <a:p>
            <a:r>
              <a:rPr lang="fr-FR" sz="1300" b="1" kern="1200" dirty="0"/>
              <a:t>collectivités</a:t>
            </a:r>
          </a:p>
          <a:p>
            <a:r>
              <a:rPr lang="fr-FR" sz="1300" b="1" kern="1200" dirty="0"/>
              <a:t>Et établissements</a:t>
            </a:r>
          </a:p>
          <a:p>
            <a:r>
              <a:rPr lang="fr-FR" sz="1300" b="1" kern="1200" dirty="0"/>
              <a:t>publics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D35AE5F-0208-0F04-DD4D-3BB61A2937B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61" t="35528" r="8779" b="34261"/>
          <a:stretch>
            <a:fillRect/>
          </a:stretch>
        </p:blipFill>
        <p:spPr>
          <a:xfrm>
            <a:off x="10514010" y="36355"/>
            <a:ext cx="1677989" cy="628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5981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A02B6FA5-6CCF-2C5B-B21D-41136C9672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4" name="Espace réservé du contenu 6">
            <a:extLst>
              <a:ext uri="{FF2B5EF4-FFF2-40B4-BE49-F238E27FC236}">
                <a16:creationId xmlns:a16="http://schemas.microsoft.com/office/drawing/2014/main" id="{849C7E02-03C4-03C7-774C-E1992E330D6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17081156"/>
              </p:ext>
            </p:extLst>
          </p:nvPr>
        </p:nvGraphicFramePr>
        <p:xfrm>
          <a:off x="378395" y="2059219"/>
          <a:ext cx="4567859" cy="42971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D6A2B7A-E083-1EAC-58CE-2D9444A734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A72ED70-B083-4B53-876D-2E8209A1D6CE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6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  <p:pic>
        <p:nvPicPr>
          <p:cNvPr id="3" name="Image 2" descr="Une image contenant texte, Police, logo, Graphique&#10;&#10;Le contenu généré par l’IA peut être incorrect.">
            <a:extLst>
              <a:ext uri="{FF2B5EF4-FFF2-40B4-BE49-F238E27FC236}">
                <a16:creationId xmlns:a16="http://schemas.microsoft.com/office/drawing/2014/main" id="{C0F5374F-3ACC-035C-CF85-B2C9B6EDEB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60" t="11206" r="5695" b="15826"/>
          <a:stretch>
            <a:fillRect/>
          </a:stretch>
        </p:blipFill>
        <p:spPr>
          <a:xfrm>
            <a:off x="84571" y="37719"/>
            <a:ext cx="953233" cy="1017358"/>
          </a:xfrm>
          <a:prstGeom prst="rect">
            <a:avLst/>
          </a:prstGeom>
          <a:effectLst>
            <a:reflection stA="16000" endPos="65000" dist="50800" dir="5400000" sy="-100000" algn="bl" rotWithShape="0"/>
          </a:effectLst>
        </p:spPr>
      </p:pic>
      <p:sp>
        <p:nvSpPr>
          <p:cNvPr id="16" name="Espace réservé du numéro de diapositive 14">
            <a:extLst>
              <a:ext uri="{FF2B5EF4-FFF2-40B4-BE49-F238E27FC236}">
                <a16:creationId xmlns:a16="http://schemas.microsoft.com/office/drawing/2014/main" id="{B3D5647E-E4A2-6E11-CE8E-42B6EB987448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A72ED70-B083-4B53-876D-2E8209A1D6CE}" type="slidenum">
              <a:rPr lang="fr-FR" smtClean="0"/>
              <a:pPr/>
              <a:t>6</a:t>
            </a:fld>
            <a:endParaRPr lang="fr-FR"/>
          </a:p>
        </p:txBody>
      </p:sp>
      <p:sp>
        <p:nvSpPr>
          <p:cNvPr id="65" name="Titre 1">
            <a:extLst>
              <a:ext uri="{FF2B5EF4-FFF2-40B4-BE49-F238E27FC236}">
                <a16:creationId xmlns:a16="http://schemas.microsoft.com/office/drawing/2014/main" id="{EEF8807C-08BF-2098-1F24-A8B640987FF8}"/>
              </a:ext>
            </a:extLst>
          </p:cNvPr>
          <p:cNvSpPr txBox="1">
            <a:spLocks/>
          </p:cNvSpPr>
          <p:nvPr/>
        </p:nvSpPr>
        <p:spPr>
          <a:xfrm>
            <a:off x="1708010" y="714472"/>
            <a:ext cx="8423334" cy="729996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lnSpc>
                <a:spcPct val="90000"/>
              </a:lnSpc>
            </a:pPr>
            <a:r>
              <a:rPr lang="en-US" sz="2300" b="1" dirty="0">
                <a:solidFill>
                  <a:schemeClr val="bg1"/>
                </a:solidFill>
              </a:rPr>
              <a:t>RÉPARTITION DES EFFECTIFS TERRITORIAUX SELON LE STATUT </a:t>
            </a:r>
          </a:p>
          <a:p>
            <a:pPr>
              <a:lnSpc>
                <a:spcPct val="90000"/>
              </a:lnSpc>
            </a:pPr>
            <a:r>
              <a:rPr lang="en-US" sz="2300" b="1" dirty="0">
                <a:solidFill>
                  <a:schemeClr val="bg1"/>
                </a:solidFill>
              </a:rPr>
              <a:t>EN 2022</a:t>
            </a:r>
          </a:p>
        </p:txBody>
      </p:sp>
      <p:sp>
        <p:nvSpPr>
          <p:cNvPr id="66" name="ZoneTexte 65">
            <a:extLst>
              <a:ext uri="{FF2B5EF4-FFF2-40B4-BE49-F238E27FC236}">
                <a16:creationId xmlns:a16="http://schemas.microsoft.com/office/drawing/2014/main" id="{E222327D-F1CD-85E8-8C23-9CB8B083F0AF}"/>
              </a:ext>
            </a:extLst>
          </p:cNvPr>
          <p:cNvSpPr txBox="1"/>
          <p:nvPr/>
        </p:nvSpPr>
        <p:spPr>
          <a:xfrm>
            <a:off x="5088604" y="1975069"/>
            <a:ext cx="610437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defRPr sz="1400" b="0" i="0" u="none" strike="noStrike" kern="1200" spc="0" baseline="0">
                <a:solidFill>
                  <a:srgbClr val="004281">
                    <a:lumMod val="65000"/>
                    <a:lumOff val="35000"/>
                  </a:srgbClr>
                </a:solidFill>
                <a:latin typeface="+mn-lt"/>
                <a:ea typeface="+mn-ea"/>
                <a:cs typeface="+mn-cs"/>
              </a:defRPr>
            </a:pPr>
            <a:r>
              <a:rPr lang="fr-FR" sz="1800" b="1" dirty="0">
                <a:solidFill>
                  <a:schemeClr val="bg1"/>
                </a:solidFill>
                <a:latin typeface="+mn-lt"/>
              </a:rPr>
              <a:t>Part des agents territoriaux</a:t>
            </a:r>
            <a:r>
              <a:rPr lang="fr-FR" sz="1800" b="1" baseline="0" dirty="0">
                <a:solidFill>
                  <a:schemeClr val="bg1"/>
                </a:solidFill>
                <a:latin typeface="+mn-lt"/>
              </a:rPr>
              <a:t> au 31/12/2022 </a:t>
            </a:r>
          </a:p>
          <a:p>
            <a:pPr rtl="0">
              <a:defRPr sz="1400" b="0" i="0" u="none" strike="noStrike" kern="1200" spc="0" baseline="0">
                <a:solidFill>
                  <a:srgbClr val="004281">
                    <a:lumMod val="65000"/>
                    <a:lumOff val="35000"/>
                  </a:srgbClr>
                </a:solidFill>
                <a:latin typeface="+mn-lt"/>
                <a:ea typeface="+mn-ea"/>
                <a:cs typeface="+mn-cs"/>
              </a:defRPr>
            </a:pPr>
            <a:r>
              <a:rPr lang="fr-FR" sz="1800" b="1" baseline="0" dirty="0">
                <a:solidFill>
                  <a:schemeClr val="bg1"/>
                </a:solidFill>
                <a:latin typeface="+mn-lt"/>
              </a:rPr>
              <a:t>selon leur statut en pourcentage toute collectivité confondue</a:t>
            </a:r>
            <a:r>
              <a:rPr lang="fr-FR" b="1" dirty="0">
                <a:solidFill>
                  <a:schemeClr val="bg1"/>
                </a:solidFill>
              </a:rPr>
              <a:t>.</a:t>
            </a:r>
            <a:endParaRPr lang="fr-FR" sz="18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7" name="ZoneTexte 66">
            <a:extLst>
              <a:ext uri="{FF2B5EF4-FFF2-40B4-BE49-F238E27FC236}">
                <a16:creationId xmlns:a16="http://schemas.microsoft.com/office/drawing/2014/main" id="{832442F8-C457-7B12-BF17-467E7C8B1418}"/>
              </a:ext>
            </a:extLst>
          </p:cNvPr>
          <p:cNvSpPr txBox="1"/>
          <p:nvPr/>
        </p:nvSpPr>
        <p:spPr>
          <a:xfrm>
            <a:off x="4946254" y="3152001"/>
            <a:ext cx="4567859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500" i="1" kern="1200" dirty="0">
                <a:solidFill>
                  <a:schemeClr val="bg1"/>
                </a:solidFill>
              </a:rPr>
              <a:t>Volonté de stabiliser les agents sur les postes </a:t>
            </a:r>
          </a:p>
          <a:p>
            <a:r>
              <a:rPr lang="fr-FR" sz="1500" i="1" kern="1200" dirty="0">
                <a:solidFill>
                  <a:schemeClr val="bg1"/>
                </a:solidFill>
              </a:rPr>
              <a:t> permanents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913EE92-5711-0BD8-C720-98D30F71B8CC}"/>
              </a:ext>
            </a:extLst>
          </p:cNvPr>
          <p:cNvSpPr/>
          <p:nvPr/>
        </p:nvSpPr>
        <p:spPr>
          <a:xfrm>
            <a:off x="1502229" y="793820"/>
            <a:ext cx="110531" cy="2612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 descr="Une image contenant nuage, plein air, eau, nature&#10;&#10;Le contenu généré par l’IA peut être incorrect.">
            <a:extLst>
              <a:ext uri="{FF2B5EF4-FFF2-40B4-BE49-F238E27FC236}">
                <a16:creationId xmlns:a16="http://schemas.microsoft.com/office/drawing/2014/main" id="{972BF4A3-7CA9-F4D9-325A-6371A74FE4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4140" y="3812761"/>
            <a:ext cx="4567859" cy="304523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C5BC1DA-9B54-B735-288D-308D9E22E9D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61" t="35528" r="8779" b="34261"/>
          <a:stretch>
            <a:fillRect/>
          </a:stretch>
        </p:blipFill>
        <p:spPr>
          <a:xfrm>
            <a:off x="10514010" y="36355"/>
            <a:ext cx="1677989" cy="628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17842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23FE30CC-3072-4D15-36CB-AE59D2E10B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re 1">
            <a:extLst>
              <a:ext uri="{FF2B5EF4-FFF2-40B4-BE49-F238E27FC236}">
                <a16:creationId xmlns:a16="http://schemas.microsoft.com/office/drawing/2014/main" id="{5CCD5B8F-E7F3-5DB0-A44E-128F1BBC7D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7589" y="783913"/>
            <a:ext cx="8357954" cy="542328"/>
          </a:xfrm>
        </p:spPr>
        <p:txBody>
          <a:bodyPr>
            <a:noAutofit/>
          </a:bodyPr>
          <a:lstStyle/>
          <a:p>
            <a:pPr algn="l"/>
            <a:r>
              <a:rPr lang="fr-FR" sz="2300" b="1" dirty="0">
                <a:solidFill>
                  <a:schemeClr val="bg1"/>
                </a:solidFill>
              </a:rPr>
              <a:t>Évolution des effectifs territoriaux de 2022 à 2024 </a:t>
            </a:r>
            <a:br>
              <a:rPr lang="fr-FR" sz="2300" b="1" dirty="0">
                <a:solidFill>
                  <a:schemeClr val="bg1"/>
                </a:solidFill>
              </a:rPr>
            </a:br>
            <a:r>
              <a:rPr lang="fr-FR" sz="2300" b="1" dirty="0">
                <a:solidFill>
                  <a:schemeClr val="bg1"/>
                </a:solidFill>
              </a:rPr>
              <a:t>par catégorie (source </a:t>
            </a:r>
            <a:r>
              <a:rPr lang="fr-FR" sz="2300" b="1" dirty="0" err="1">
                <a:solidFill>
                  <a:schemeClr val="bg1"/>
                </a:solidFill>
              </a:rPr>
              <a:t>sédit</a:t>
            </a:r>
            <a:r>
              <a:rPr lang="fr-FR" sz="2300" b="1" dirty="0">
                <a:solidFill>
                  <a:schemeClr val="bg1"/>
                </a:solidFill>
              </a:rPr>
              <a:t> RH</a:t>
            </a:r>
            <a:r>
              <a:rPr lang="fr-FR" sz="2300" dirty="0">
                <a:solidFill>
                  <a:schemeClr val="bg1"/>
                </a:solidFill>
              </a:rPr>
              <a:t>)</a:t>
            </a:r>
          </a:p>
        </p:txBody>
      </p:sp>
      <p:graphicFrame>
        <p:nvGraphicFramePr>
          <p:cNvPr id="58" name="Espace réservé du contenu 3">
            <a:extLst>
              <a:ext uri="{FF2B5EF4-FFF2-40B4-BE49-F238E27FC236}">
                <a16:creationId xmlns:a16="http://schemas.microsoft.com/office/drawing/2014/main" id="{43A5E80F-447D-7665-1E29-85A2BEB5EEF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81920245"/>
              </p:ext>
            </p:extLst>
          </p:nvPr>
        </p:nvGraphicFramePr>
        <p:xfrm>
          <a:off x="1502229" y="2361736"/>
          <a:ext cx="9539416" cy="110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4854">
                  <a:extLst>
                    <a:ext uri="{9D8B030D-6E8A-4147-A177-3AD203B41FA5}">
                      <a16:colId xmlns:a16="http://schemas.microsoft.com/office/drawing/2014/main" val="1824499692"/>
                    </a:ext>
                  </a:extLst>
                </a:gridCol>
                <a:gridCol w="2384854">
                  <a:extLst>
                    <a:ext uri="{9D8B030D-6E8A-4147-A177-3AD203B41FA5}">
                      <a16:colId xmlns:a16="http://schemas.microsoft.com/office/drawing/2014/main" val="2234269425"/>
                    </a:ext>
                  </a:extLst>
                </a:gridCol>
                <a:gridCol w="2384854">
                  <a:extLst>
                    <a:ext uri="{9D8B030D-6E8A-4147-A177-3AD203B41FA5}">
                      <a16:colId xmlns:a16="http://schemas.microsoft.com/office/drawing/2014/main" val="1794640855"/>
                    </a:ext>
                  </a:extLst>
                </a:gridCol>
                <a:gridCol w="2384854">
                  <a:extLst>
                    <a:ext uri="{9D8B030D-6E8A-4147-A177-3AD203B41FA5}">
                      <a16:colId xmlns:a16="http://schemas.microsoft.com/office/drawing/2014/main" val="821678259"/>
                    </a:ext>
                  </a:extLst>
                </a:gridCol>
              </a:tblGrid>
              <a:tr h="169013">
                <a:tc>
                  <a:txBody>
                    <a:bodyPr/>
                    <a:lstStyle/>
                    <a:p>
                      <a:r>
                        <a:rPr lang="fr-FR" dirty="0"/>
                        <a:t>ANNÉES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Catégorie 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Catégorie 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Catégorie 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83697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77%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342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6,46%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5,04%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88,5%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2553166"/>
                  </a:ext>
                </a:extLst>
              </a:tr>
            </a:tbl>
          </a:graphicData>
        </a:graphic>
      </p:graphicFrame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CEE3FB0-B0C8-5691-F890-E9A0D0FC91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A72ED70-B083-4B53-876D-2E8209A1D6CE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7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  <p:pic>
        <p:nvPicPr>
          <p:cNvPr id="3" name="Image 2" descr="Une image contenant texte, Police, logo, Graphique&#10;&#10;Le contenu généré par l’IA peut être incorrect.">
            <a:extLst>
              <a:ext uri="{FF2B5EF4-FFF2-40B4-BE49-F238E27FC236}">
                <a16:creationId xmlns:a16="http://schemas.microsoft.com/office/drawing/2014/main" id="{DCE7AC15-14E4-A58B-9056-1EF94F3C67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60" t="11206" r="5695" b="15826"/>
          <a:stretch>
            <a:fillRect/>
          </a:stretch>
        </p:blipFill>
        <p:spPr>
          <a:xfrm>
            <a:off x="84571" y="37719"/>
            <a:ext cx="953233" cy="1017358"/>
          </a:xfrm>
          <a:prstGeom prst="rect">
            <a:avLst/>
          </a:prstGeom>
          <a:effectLst>
            <a:reflection stA="16000" endPos="65000" dist="50800" dir="5400000" sy="-100000" algn="bl" rotWithShape="0"/>
          </a:effectLst>
        </p:spPr>
      </p:pic>
      <p:sp>
        <p:nvSpPr>
          <p:cNvPr id="16" name="Espace réservé du numéro de diapositive 14">
            <a:extLst>
              <a:ext uri="{FF2B5EF4-FFF2-40B4-BE49-F238E27FC236}">
                <a16:creationId xmlns:a16="http://schemas.microsoft.com/office/drawing/2014/main" id="{2ED8D2C6-DEF5-4827-6554-F9F2BF1F991B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A72ED70-B083-4B53-876D-2E8209A1D6CE}" type="slidenum">
              <a:rPr lang="fr-FR" smtClean="0"/>
              <a:pPr/>
              <a:t>7</a:t>
            </a:fld>
            <a:endParaRPr lang="fr-FR"/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2A80D681-D576-3F2A-7B57-00D25A789787}"/>
              </a:ext>
            </a:extLst>
          </p:cNvPr>
          <p:cNvSpPr txBox="1"/>
          <p:nvPr/>
        </p:nvSpPr>
        <p:spPr>
          <a:xfrm>
            <a:off x="1396720" y="4005073"/>
            <a:ext cx="782691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En 2024, les collectivités rencontrent d’énormes difficultés à recruter des cadres expérimentés, l’attractivité du territoire à pris un coup. A contrario elles ont continué à recruter plus de catégorie C afin de compenser le déficit d’emploi sur le territoire. Les administrations continuent à jouer le rôle d’ascenseur social. </a:t>
            </a:r>
          </a:p>
          <a:p>
            <a:r>
              <a:rPr lang="fr-FR" dirty="0">
                <a:solidFill>
                  <a:schemeClr val="bg1"/>
                </a:solidFill>
              </a:rPr>
              <a:t>Cette situation dégrade la continuité ses services publics les lignes hiérarchiques </a:t>
            </a:r>
          </a:p>
          <a:p>
            <a:r>
              <a:rPr lang="fr-FR" dirty="0">
                <a:solidFill>
                  <a:schemeClr val="bg1"/>
                </a:solidFill>
              </a:rPr>
              <a:t>de plus en plus courtes.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001757E-0AF5-4AA2-AF0A-012EEB091A21}"/>
              </a:ext>
            </a:extLst>
          </p:cNvPr>
          <p:cNvSpPr/>
          <p:nvPr/>
        </p:nvSpPr>
        <p:spPr>
          <a:xfrm>
            <a:off x="1502229" y="793820"/>
            <a:ext cx="110531" cy="2612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020495D-BFB7-2C74-85F1-3D1C0D9D59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61" t="35528" r="8779" b="34261"/>
          <a:stretch>
            <a:fillRect/>
          </a:stretch>
        </p:blipFill>
        <p:spPr>
          <a:xfrm>
            <a:off x="10514010" y="36355"/>
            <a:ext cx="1677989" cy="628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5913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7C0CCEF6-894C-B7BC-753F-1383375E05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Espace réservé du contenu 8">
            <a:extLst>
              <a:ext uri="{FF2B5EF4-FFF2-40B4-BE49-F238E27FC236}">
                <a16:creationId xmlns:a16="http://schemas.microsoft.com/office/drawing/2014/main" id="{738B892B-50EE-79BC-CDF4-A144B2F75AB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04421" y="1811652"/>
            <a:ext cx="6281738" cy="4203154"/>
          </a:xfrm>
        </p:spPr>
      </p:pic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31E5D5F-9BFF-F1E5-5C0D-53E7E390F7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A72ED70-B083-4B53-876D-2E8209A1D6CE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8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16" name="Espace réservé du numéro de diapositive 14">
            <a:extLst>
              <a:ext uri="{FF2B5EF4-FFF2-40B4-BE49-F238E27FC236}">
                <a16:creationId xmlns:a16="http://schemas.microsoft.com/office/drawing/2014/main" id="{6C7F49A0-A672-5EBB-CB75-9BFB48D9FC84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A72ED70-B083-4B53-876D-2E8209A1D6CE}" type="slidenum">
              <a:rPr lang="fr-FR" smtClean="0"/>
              <a:pPr/>
              <a:t>8</a:t>
            </a:fld>
            <a:endParaRPr lang="fr-FR"/>
          </a:p>
        </p:txBody>
      </p:sp>
      <p:sp>
        <p:nvSpPr>
          <p:cNvPr id="54" name="ZoneTexte 53">
            <a:extLst>
              <a:ext uri="{FF2B5EF4-FFF2-40B4-BE49-F238E27FC236}">
                <a16:creationId xmlns:a16="http://schemas.microsoft.com/office/drawing/2014/main" id="{0BEC01FF-0D63-176B-2E29-2296D01297D3}"/>
              </a:ext>
            </a:extLst>
          </p:cNvPr>
          <p:cNvSpPr txBox="1"/>
          <p:nvPr/>
        </p:nvSpPr>
        <p:spPr>
          <a:xfrm>
            <a:off x="1717515" y="669890"/>
            <a:ext cx="8535601" cy="80021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fr-FR" sz="2300" b="1" dirty="0">
                <a:solidFill>
                  <a:schemeClr val="bg1"/>
                </a:solidFill>
              </a:rPr>
              <a:t>PART DES EFFECTIFS TERRITORIAUX SELON LE GENRE EN 2024 (INSEE)</a:t>
            </a:r>
          </a:p>
        </p:txBody>
      </p:sp>
      <p:pic>
        <p:nvPicPr>
          <p:cNvPr id="2" name="Image 1" descr="Une image contenant texte, Police, logo, Graphique&#10;&#10;Le contenu généré par l’IA peut être incorrect.">
            <a:extLst>
              <a:ext uri="{FF2B5EF4-FFF2-40B4-BE49-F238E27FC236}">
                <a16:creationId xmlns:a16="http://schemas.microsoft.com/office/drawing/2014/main" id="{9AD7800B-CF38-7C9E-2DA3-084BAD8667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60" t="11206" r="5695" b="15826"/>
          <a:stretch>
            <a:fillRect/>
          </a:stretch>
        </p:blipFill>
        <p:spPr>
          <a:xfrm>
            <a:off x="84571" y="37719"/>
            <a:ext cx="953233" cy="1017358"/>
          </a:xfrm>
          <a:prstGeom prst="rect">
            <a:avLst/>
          </a:prstGeom>
          <a:effectLst>
            <a:reflection stA="16000" endPos="65000" dist="50800" dir="5400000" sy="-100000" algn="bl" rotWithShape="0"/>
          </a:effec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41CAB1E-0B72-733D-1689-0A7F5973853E}"/>
              </a:ext>
            </a:extLst>
          </p:cNvPr>
          <p:cNvSpPr/>
          <p:nvPr/>
        </p:nvSpPr>
        <p:spPr>
          <a:xfrm>
            <a:off x="1502229" y="793820"/>
            <a:ext cx="110531" cy="2612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AA27403-786B-8DAB-F1BF-A989DCAEC0C3}"/>
              </a:ext>
            </a:extLst>
          </p:cNvPr>
          <p:cNvSpPr txBox="1"/>
          <p:nvPr/>
        </p:nvSpPr>
        <p:spPr>
          <a:xfrm>
            <a:off x="7842183" y="1719208"/>
            <a:ext cx="3560604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chemeClr val="bg1"/>
                </a:solidFill>
              </a:rPr>
              <a:t>En 2024, la part des femmes dans l’emploi public territorial à Mayotte est plus importante qu’au niveau national bien que des efforts considérables doivent être faits à l’endroit des postes de direction, aujourd’hui, il n’y a aucune femme DGS à Mayotte et quelques DGA</a:t>
            </a:r>
            <a:r>
              <a:rPr lang="fr-FR" dirty="0"/>
              <a:t>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4C4823A-F06B-986C-17C5-01FCA54DFA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61" t="35528" r="8779" b="34261"/>
          <a:stretch>
            <a:fillRect/>
          </a:stretch>
        </p:blipFill>
        <p:spPr>
          <a:xfrm>
            <a:off x="10514010" y="36355"/>
            <a:ext cx="1677989" cy="628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41488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E5D7D454-39DC-53DF-323D-55520098D8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re 1">
            <a:extLst>
              <a:ext uri="{FF2B5EF4-FFF2-40B4-BE49-F238E27FC236}">
                <a16:creationId xmlns:a16="http://schemas.microsoft.com/office/drawing/2014/main" id="{A37F5A3D-364E-2F94-60BF-960225D24D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5143" y="681090"/>
            <a:ext cx="8911687" cy="451064"/>
          </a:xfrm>
        </p:spPr>
        <p:txBody>
          <a:bodyPr>
            <a:normAutofit/>
          </a:bodyPr>
          <a:lstStyle/>
          <a:p>
            <a:r>
              <a:rPr lang="fr-FR" sz="2300" b="1" dirty="0">
                <a:solidFill>
                  <a:schemeClr val="bg1"/>
                </a:solidFill>
              </a:rPr>
              <a:t>Ventilation des effectifs par filière statutaires en 2022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BD1AF3D-C7FC-4FFE-6201-D142ACC2D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A72ED70-B083-4B53-876D-2E8209A1D6CE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9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16" name="Espace réservé du numéro de diapositive 14">
            <a:extLst>
              <a:ext uri="{FF2B5EF4-FFF2-40B4-BE49-F238E27FC236}">
                <a16:creationId xmlns:a16="http://schemas.microsoft.com/office/drawing/2014/main" id="{AB0E44B9-E4C1-C8CA-465C-CE20C3638596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A72ED70-B083-4B53-876D-2E8209A1D6CE}" type="slidenum">
              <a:rPr lang="fr-FR" smtClean="0"/>
              <a:pPr/>
              <a:t>9</a:t>
            </a:fld>
            <a:endParaRPr lang="fr-FR"/>
          </a:p>
        </p:txBody>
      </p:sp>
      <p:sp>
        <p:nvSpPr>
          <p:cNvPr id="49" name="Espace réservé du contenu 2">
            <a:extLst>
              <a:ext uri="{FF2B5EF4-FFF2-40B4-BE49-F238E27FC236}">
                <a16:creationId xmlns:a16="http://schemas.microsoft.com/office/drawing/2014/main" id="{190E9374-8D31-7137-B622-6906A2BC47FB}"/>
              </a:ext>
            </a:extLst>
          </p:cNvPr>
          <p:cNvSpPr txBox="1">
            <a:spLocks/>
          </p:cNvSpPr>
          <p:nvPr/>
        </p:nvSpPr>
        <p:spPr>
          <a:xfrm>
            <a:off x="2135213" y="2002793"/>
            <a:ext cx="2660502" cy="1317307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000" dirty="0">
                <a:solidFill>
                  <a:schemeClr val="bg1"/>
                </a:solidFill>
              </a:rPr>
              <a:t>Technique : ~ 44 %</a:t>
            </a:r>
          </a:p>
          <a:p>
            <a:pPr marL="0" indent="0">
              <a:buNone/>
            </a:pPr>
            <a:endParaRPr lang="fr-FR" sz="20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fr-FR" sz="20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fr-FR" sz="2000" dirty="0">
                <a:solidFill>
                  <a:schemeClr val="bg1"/>
                </a:solidFill>
              </a:rPr>
              <a:t>Administrative : ~ 23 %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FD0E7C2-40FD-7355-604A-DDDA2012D2BC}"/>
              </a:ext>
            </a:extLst>
          </p:cNvPr>
          <p:cNvSpPr/>
          <p:nvPr/>
        </p:nvSpPr>
        <p:spPr>
          <a:xfrm>
            <a:off x="1502229" y="793820"/>
            <a:ext cx="110531" cy="2612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 descr="Une image contenant texte, Police, logo, Graphique&#10;&#10;Le contenu généré par l’IA peut être incorrect.">
            <a:extLst>
              <a:ext uri="{FF2B5EF4-FFF2-40B4-BE49-F238E27FC236}">
                <a16:creationId xmlns:a16="http://schemas.microsoft.com/office/drawing/2014/main" id="{85C113FA-77F7-1533-0C1E-6601393FD5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60" t="11206" r="5695" b="15826"/>
          <a:stretch>
            <a:fillRect/>
          </a:stretch>
        </p:blipFill>
        <p:spPr>
          <a:xfrm>
            <a:off x="84571" y="37719"/>
            <a:ext cx="953233" cy="1017358"/>
          </a:xfrm>
          <a:prstGeom prst="rect">
            <a:avLst/>
          </a:prstGeom>
          <a:effectLst>
            <a:reflection stA="16000" endPos="65000" dist="50800" dir="5400000" sy="-100000" algn="bl" rotWithShape="0"/>
          </a:effec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21B965F-B4AE-2729-F7F9-66FDE70C78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16" t="16840" r="20641" b="18754"/>
          <a:stretch>
            <a:fillRect/>
          </a:stretch>
        </p:blipFill>
        <p:spPr>
          <a:xfrm>
            <a:off x="1517437" y="4620618"/>
            <a:ext cx="593824" cy="635665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6C36B61-5776-B97F-A4E3-2AF41D59DF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36" t="20090" r="18527" b="14890"/>
          <a:stretch>
            <a:fillRect/>
          </a:stretch>
        </p:blipFill>
        <p:spPr>
          <a:xfrm>
            <a:off x="1531313" y="1710312"/>
            <a:ext cx="704088" cy="657761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C769B8D2-A6B1-C41B-BC11-EA296D8B6D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74" t="12855" r="17832" b="16946"/>
          <a:stretch>
            <a:fillRect/>
          </a:stretch>
        </p:blipFill>
        <p:spPr>
          <a:xfrm>
            <a:off x="1517437" y="2664687"/>
            <a:ext cx="658593" cy="657898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CBBEF332-2737-6F1A-86F8-F3877F6A0D97}"/>
              </a:ext>
            </a:extLst>
          </p:cNvPr>
          <p:cNvSpPr txBox="1"/>
          <p:nvPr/>
        </p:nvSpPr>
        <p:spPr>
          <a:xfrm>
            <a:off x="6594907" y="3991147"/>
            <a:ext cx="172359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fr-FR" sz="1800" dirty="0">
                <a:solidFill>
                  <a:schemeClr val="bg1"/>
                </a:solidFill>
              </a:rPr>
              <a:t>Police 6%</a:t>
            </a:r>
          </a:p>
          <a:p>
            <a:pPr marL="0" indent="0">
              <a:buNone/>
            </a:pPr>
            <a:endParaRPr lang="fr-FR" sz="18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fr-FR" sz="18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fr-FR" sz="1800" dirty="0">
                <a:solidFill>
                  <a:schemeClr val="bg1"/>
                </a:solidFill>
              </a:rPr>
              <a:t>Pompiers 2%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B77B779-41B9-EB1D-13D9-2E584A6D375B}"/>
              </a:ext>
            </a:extLst>
          </p:cNvPr>
          <p:cNvSpPr txBox="1"/>
          <p:nvPr/>
        </p:nvSpPr>
        <p:spPr>
          <a:xfrm>
            <a:off x="6651005" y="2025364"/>
            <a:ext cx="239115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fr-FR" sz="1800" dirty="0">
                <a:solidFill>
                  <a:schemeClr val="bg1"/>
                </a:solidFill>
              </a:rPr>
              <a:t>Médico‑sociale : ~ 5 %</a:t>
            </a:r>
          </a:p>
          <a:p>
            <a:pPr marL="0" indent="0">
              <a:buNone/>
            </a:pPr>
            <a:endParaRPr lang="fr-FR" sz="18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fr-FR" sz="18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fr-FR" sz="1800" dirty="0">
                <a:solidFill>
                  <a:schemeClr val="bg1"/>
                </a:solidFill>
              </a:rPr>
              <a:t>Culturelle : ~ 4 %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9B47437-D7CD-A151-1D29-87D7B25F842F}"/>
              </a:ext>
            </a:extLst>
          </p:cNvPr>
          <p:cNvSpPr txBox="1"/>
          <p:nvPr/>
        </p:nvSpPr>
        <p:spPr>
          <a:xfrm>
            <a:off x="2122636" y="3991147"/>
            <a:ext cx="339623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fr-FR" sz="1800" dirty="0">
                <a:solidFill>
                  <a:schemeClr val="bg1"/>
                </a:solidFill>
              </a:rPr>
              <a:t>Sociale / Sanitaire‑sociale : ~ 9 %</a:t>
            </a:r>
          </a:p>
          <a:p>
            <a:pPr marL="0" indent="0">
              <a:buNone/>
            </a:pPr>
            <a:endParaRPr lang="fr-FR" sz="18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fr-FR" sz="18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fr-FR" sz="1800" dirty="0">
                <a:solidFill>
                  <a:schemeClr val="bg1"/>
                </a:solidFill>
              </a:rPr>
              <a:t>Animation : ~ 7 %</a:t>
            </a:r>
          </a:p>
        </p:txBody>
      </p:sp>
      <p:pic>
        <p:nvPicPr>
          <p:cNvPr id="11" name="Image 10" descr="Une image contenant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37DDEA7-22EC-703F-13C6-57F8B33EE36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88" t="17606" r="21906" b="22855"/>
          <a:stretch>
            <a:fillRect/>
          </a:stretch>
        </p:blipFill>
        <p:spPr>
          <a:xfrm>
            <a:off x="6076506" y="3745907"/>
            <a:ext cx="509975" cy="519153"/>
          </a:xfrm>
          <a:prstGeom prst="rect">
            <a:avLst/>
          </a:prstGeom>
        </p:spPr>
      </p:pic>
      <p:pic>
        <p:nvPicPr>
          <p:cNvPr id="14" name="Image 13" descr="Une image contenant Police, Graphique, symbole, logo&#10;&#10;Le contenu généré par l’IA peut être incorrect.">
            <a:extLst>
              <a:ext uri="{FF2B5EF4-FFF2-40B4-BE49-F238E27FC236}">
                <a16:creationId xmlns:a16="http://schemas.microsoft.com/office/drawing/2014/main" id="{10EC6B0B-2957-0002-AFA1-D6FC31109A0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88" t="19494" r="19455" b="21017"/>
          <a:stretch>
            <a:fillRect/>
          </a:stretch>
        </p:blipFill>
        <p:spPr>
          <a:xfrm>
            <a:off x="6076506" y="1832906"/>
            <a:ext cx="568037" cy="533312"/>
          </a:xfrm>
          <a:prstGeom prst="rect">
            <a:avLst/>
          </a:prstGeom>
        </p:spPr>
      </p:pic>
      <p:pic>
        <p:nvPicPr>
          <p:cNvPr id="18" name="Image 17" descr="Une image contenant Graphique, Police, symbole, logo&#10;&#10;Le contenu généré par l’IA peut être incorrect.">
            <a:extLst>
              <a:ext uri="{FF2B5EF4-FFF2-40B4-BE49-F238E27FC236}">
                <a16:creationId xmlns:a16="http://schemas.microsoft.com/office/drawing/2014/main" id="{5EDDFDDD-EDE2-045B-3668-3270D6EBE47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56" t="28548" r="22276" b="25892"/>
          <a:stretch>
            <a:fillRect/>
          </a:stretch>
        </p:blipFill>
        <p:spPr>
          <a:xfrm>
            <a:off x="6083949" y="2693899"/>
            <a:ext cx="553150" cy="572997"/>
          </a:xfrm>
          <a:prstGeom prst="rect">
            <a:avLst/>
          </a:prstGeom>
        </p:spPr>
      </p:pic>
      <p:pic>
        <p:nvPicPr>
          <p:cNvPr id="23" name="Image 22" descr="Une image contenant Graphique, symbole, clipart, croquis&#10;&#10;Le contenu généré par l’IA peut être incorrect.">
            <a:extLst>
              <a:ext uri="{FF2B5EF4-FFF2-40B4-BE49-F238E27FC236}">
                <a16:creationId xmlns:a16="http://schemas.microsoft.com/office/drawing/2014/main" id="{CF519B3D-B3D6-06D6-7261-3EE654D3409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29" t="20444" r="24182" b="19822"/>
          <a:stretch>
            <a:fillRect/>
          </a:stretch>
        </p:blipFill>
        <p:spPr>
          <a:xfrm>
            <a:off x="6096000" y="4538974"/>
            <a:ext cx="498907" cy="566327"/>
          </a:xfrm>
          <a:prstGeom prst="rect">
            <a:avLst/>
          </a:prstGeom>
        </p:spPr>
      </p:pic>
      <p:pic>
        <p:nvPicPr>
          <p:cNvPr id="29" name="Image 28" descr="Une image contenant symbole, logo, Graphique, Police&#10;&#10;Le contenu généré par l’IA peut être incorrect.">
            <a:extLst>
              <a:ext uri="{FF2B5EF4-FFF2-40B4-BE49-F238E27FC236}">
                <a16:creationId xmlns:a16="http://schemas.microsoft.com/office/drawing/2014/main" id="{FE862A10-FE68-C648-9204-B7332CC60DC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21" t="20606" r="20023" b="20909"/>
          <a:stretch>
            <a:fillRect/>
          </a:stretch>
        </p:blipFill>
        <p:spPr>
          <a:xfrm>
            <a:off x="1481172" y="3670829"/>
            <a:ext cx="666353" cy="63566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2746295-12E6-3848-ADBC-15DCABFB850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61" t="35528" r="8779" b="34261"/>
          <a:stretch>
            <a:fillRect/>
          </a:stretch>
        </p:blipFill>
        <p:spPr>
          <a:xfrm>
            <a:off x="10514010" y="36355"/>
            <a:ext cx="1677989" cy="628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61108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6DC5E20C-EAEF-D748-F3BE-AE19C37D2E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 : avec coin arrondi 4">
            <a:extLst>
              <a:ext uri="{FF2B5EF4-FFF2-40B4-BE49-F238E27FC236}">
                <a16:creationId xmlns:a16="http://schemas.microsoft.com/office/drawing/2014/main" id="{0AEB82F4-1B96-0EB5-B9A2-9A617A6F5685}"/>
              </a:ext>
            </a:extLst>
          </p:cNvPr>
          <p:cNvSpPr/>
          <p:nvPr/>
        </p:nvSpPr>
        <p:spPr>
          <a:xfrm>
            <a:off x="370553" y="1721210"/>
            <a:ext cx="5725447" cy="2789551"/>
          </a:xfrm>
          <a:prstGeom prst="round1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42" name="Espace réservé du contenu 3">
            <a:extLst>
              <a:ext uri="{FF2B5EF4-FFF2-40B4-BE49-F238E27FC236}">
                <a16:creationId xmlns:a16="http://schemas.microsoft.com/office/drawing/2014/main" id="{BBD24FDE-9861-1874-A9F1-ED7C9C847BC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63032840"/>
              </p:ext>
            </p:extLst>
          </p:nvPr>
        </p:nvGraphicFramePr>
        <p:xfrm>
          <a:off x="557055" y="1396121"/>
          <a:ext cx="5620149" cy="31838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25BD2B2-BD47-E4A3-8A8C-4028B9801E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A72ED70-B083-4B53-876D-2E8209A1D6CE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10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16" name="Espace réservé du numéro de diapositive 14">
            <a:extLst>
              <a:ext uri="{FF2B5EF4-FFF2-40B4-BE49-F238E27FC236}">
                <a16:creationId xmlns:a16="http://schemas.microsoft.com/office/drawing/2014/main" id="{3FE6FD1B-22C0-39A5-69E2-9376D0DD8B79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A72ED70-B083-4B53-876D-2E8209A1D6CE}" type="slidenum">
              <a:rPr lang="fr-FR" smtClean="0"/>
              <a:pPr/>
              <a:t>10</a:t>
            </a:fld>
            <a:endParaRPr lang="fr-FR"/>
          </a:p>
        </p:txBody>
      </p:sp>
      <p:sp>
        <p:nvSpPr>
          <p:cNvPr id="43" name="Titre 1">
            <a:extLst>
              <a:ext uri="{FF2B5EF4-FFF2-40B4-BE49-F238E27FC236}">
                <a16:creationId xmlns:a16="http://schemas.microsoft.com/office/drawing/2014/main" id="{86DEA576-E9D6-5DE6-1F4A-CD766369D237}"/>
              </a:ext>
            </a:extLst>
          </p:cNvPr>
          <p:cNvSpPr txBox="1">
            <a:spLocks/>
          </p:cNvSpPr>
          <p:nvPr/>
        </p:nvSpPr>
        <p:spPr>
          <a:xfrm>
            <a:off x="1612760" y="713515"/>
            <a:ext cx="9456776" cy="746873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2300" b="1" dirty="0">
                <a:solidFill>
                  <a:schemeClr val="bg1"/>
                </a:solidFill>
              </a:rPr>
              <a:t>EVOLUTION DES DÉCLARATIONS DE VACANCES D’EMPLOIS </a:t>
            </a:r>
          </a:p>
          <a:p>
            <a:r>
              <a:rPr lang="fr-FR" sz="2300" b="1" dirty="0">
                <a:solidFill>
                  <a:schemeClr val="bg1"/>
                </a:solidFill>
              </a:rPr>
              <a:t>2022-2024</a:t>
            </a:r>
          </a:p>
        </p:txBody>
      </p:sp>
      <p:graphicFrame>
        <p:nvGraphicFramePr>
          <p:cNvPr id="44" name="Tableau 43">
            <a:extLst>
              <a:ext uri="{FF2B5EF4-FFF2-40B4-BE49-F238E27FC236}">
                <a16:creationId xmlns:a16="http://schemas.microsoft.com/office/drawing/2014/main" id="{A36A2B1C-6C3D-4861-A2DD-9802D0FF3D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2976257"/>
              </p:ext>
            </p:extLst>
          </p:nvPr>
        </p:nvGraphicFramePr>
        <p:xfrm>
          <a:off x="370553" y="5080743"/>
          <a:ext cx="3939667" cy="160506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09297">
                  <a:extLst>
                    <a:ext uri="{9D8B030D-6E8A-4147-A177-3AD203B41FA5}">
                      <a16:colId xmlns:a16="http://schemas.microsoft.com/office/drawing/2014/main" val="1076388705"/>
                    </a:ext>
                  </a:extLst>
                </a:gridCol>
                <a:gridCol w="863685">
                  <a:extLst>
                    <a:ext uri="{9D8B030D-6E8A-4147-A177-3AD203B41FA5}">
                      <a16:colId xmlns:a16="http://schemas.microsoft.com/office/drawing/2014/main" val="84431401"/>
                    </a:ext>
                  </a:extLst>
                </a:gridCol>
                <a:gridCol w="833557">
                  <a:extLst>
                    <a:ext uri="{9D8B030D-6E8A-4147-A177-3AD203B41FA5}">
                      <a16:colId xmlns:a16="http://schemas.microsoft.com/office/drawing/2014/main" val="2986360417"/>
                    </a:ext>
                  </a:extLst>
                </a:gridCol>
                <a:gridCol w="733128">
                  <a:extLst>
                    <a:ext uri="{9D8B030D-6E8A-4147-A177-3AD203B41FA5}">
                      <a16:colId xmlns:a16="http://schemas.microsoft.com/office/drawing/2014/main" val="1412591743"/>
                    </a:ext>
                  </a:extLst>
                </a:gridCol>
              </a:tblGrid>
              <a:tr h="452337">
                <a:tc gridSpan="4">
                  <a:txBody>
                    <a:bodyPr/>
                    <a:lstStyle/>
                    <a:p>
                      <a:pPr algn="ctr" fontAlgn="b"/>
                      <a:endParaRPr lang="fr-FR" sz="1400" b="1" u="none" strike="noStrike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algn="ctr" fontAlgn="b"/>
                      <a:r>
                        <a:rPr lang="fr-FR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NOUVELLES OFFRES PUBLIÉES</a:t>
                      </a:r>
                    </a:p>
                    <a:p>
                      <a:pPr algn="ctr" fontAlgn="b"/>
                      <a:endParaRPr lang="fr-FR" sz="1400" b="1" u="none" strike="noStrike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7620" marR="7620" marT="7620" marB="0" anchor="b"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3347476"/>
                  </a:ext>
                </a:extLst>
              </a:tr>
              <a:tr h="319122">
                <a:tc>
                  <a:txBody>
                    <a:bodyPr/>
                    <a:lstStyle/>
                    <a:p>
                      <a:pPr algn="l" fontAlgn="ctr"/>
                      <a:r>
                        <a:rPr lang="fr-FR" sz="1600" b="1" u="none" strike="noStrike" dirty="0">
                          <a:solidFill>
                            <a:srgbClr val="004281"/>
                          </a:solidFill>
                          <a:effectLst/>
                        </a:rPr>
                        <a:t>Années</a:t>
                      </a:r>
                      <a:endParaRPr lang="fr-FR" sz="1600" b="1" i="0" u="none" strike="noStrike" dirty="0">
                        <a:solidFill>
                          <a:srgbClr val="00428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u="none" strike="noStrike" dirty="0">
                          <a:solidFill>
                            <a:srgbClr val="004281"/>
                          </a:solidFill>
                          <a:effectLst/>
                        </a:rPr>
                        <a:t>2022</a:t>
                      </a:r>
                      <a:endParaRPr lang="fr-FR" sz="1600" b="1" i="0" u="none" strike="noStrike" dirty="0">
                        <a:solidFill>
                          <a:srgbClr val="00428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u="none" strike="noStrike" dirty="0">
                          <a:solidFill>
                            <a:srgbClr val="004281"/>
                          </a:solidFill>
                          <a:effectLst/>
                        </a:rPr>
                        <a:t>2023</a:t>
                      </a:r>
                      <a:endParaRPr lang="fr-FR" sz="1600" b="1" i="0" u="none" strike="noStrike" dirty="0">
                        <a:solidFill>
                          <a:srgbClr val="00428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u="none" strike="noStrike">
                          <a:solidFill>
                            <a:srgbClr val="004281"/>
                          </a:solidFill>
                          <a:effectLst/>
                        </a:rPr>
                        <a:t>2024</a:t>
                      </a:r>
                      <a:endParaRPr lang="fr-FR" sz="1600" b="1" i="0" u="none" strike="noStrike">
                        <a:solidFill>
                          <a:srgbClr val="00428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6591179"/>
                  </a:ext>
                </a:extLst>
              </a:tr>
              <a:tr h="638241">
                <a:tc>
                  <a:txBody>
                    <a:bodyPr/>
                    <a:lstStyle/>
                    <a:p>
                      <a:pPr algn="l" fontAlgn="ctr"/>
                      <a:r>
                        <a:rPr lang="fr-FR" sz="1600" b="1" u="none" strike="noStrike" dirty="0">
                          <a:solidFill>
                            <a:srgbClr val="004281"/>
                          </a:solidFill>
                          <a:effectLst/>
                        </a:rPr>
                        <a:t>Nouvelles offres publiées</a:t>
                      </a:r>
                      <a:endParaRPr lang="fr-FR" sz="1600" b="1" i="0" u="none" strike="noStrike" dirty="0">
                        <a:solidFill>
                          <a:srgbClr val="00428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u="none" strike="noStrike" dirty="0">
                          <a:solidFill>
                            <a:srgbClr val="004281"/>
                          </a:solidFill>
                          <a:effectLst/>
                        </a:rPr>
                        <a:t>559</a:t>
                      </a:r>
                      <a:endParaRPr lang="fr-FR" sz="1600" b="1" i="0" u="none" strike="noStrike" dirty="0">
                        <a:solidFill>
                          <a:srgbClr val="00428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u="none" strike="noStrike" dirty="0">
                          <a:solidFill>
                            <a:srgbClr val="004281"/>
                          </a:solidFill>
                          <a:effectLst/>
                        </a:rPr>
                        <a:t>761</a:t>
                      </a:r>
                      <a:endParaRPr lang="fr-FR" sz="1600" b="1" i="0" u="none" strike="noStrike" dirty="0">
                        <a:solidFill>
                          <a:srgbClr val="00428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u="none" strike="noStrike" dirty="0">
                          <a:solidFill>
                            <a:srgbClr val="004281"/>
                          </a:solidFill>
                          <a:effectLst/>
                        </a:rPr>
                        <a:t>852</a:t>
                      </a:r>
                      <a:endParaRPr lang="fr-FR" sz="1600" b="1" i="0" u="none" strike="noStrike" dirty="0">
                        <a:solidFill>
                          <a:srgbClr val="00428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3426649"/>
                  </a:ext>
                </a:extLst>
              </a:tr>
            </a:tbl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F8F5E85C-E7F1-271A-7103-9C125A4F7B34}"/>
              </a:ext>
            </a:extLst>
          </p:cNvPr>
          <p:cNvSpPr/>
          <p:nvPr/>
        </p:nvSpPr>
        <p:spPr>
          <a:xfrm>
            <a:off x="1502229" y="793820"/>
            <a:ext cx="110531" cy="2612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 descr="Une image contenant texte, Police, logo, Graphique&#10;&#10;Le contenu généré par l’IA peut être incorrect.">
            <a:extLst>
              <a:ext uri="{FF2B5EF4-FFF2-40B4-BE49-F238E27FC236}">
                <a16:creationId xmlns:a16="http://schemas.microsoft.com/office/drawing/2014/main" id="{73ED0835-2675-0DD7-ACAD-F8F2624B75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60" t="11206" r="5695" b="15826"/>
          <a:stretch>
            <a:fillRect/>
          </a:stretch>
        </p:blipFill>
        <p:spPr>
          <a:xfrm>
            <a:off x="84571" y="37719"/>
            <a:ext cx="953233" cy="1017358"/>
          </a:xfrm>
          <a:prstGeom prst="rect">
            <a:avLst/>
          </a:prstGeom>
          <a:effectLst>
            <a:reflection stA="16000" endPos="65000" dist="50800" dir="5400000" sy="-100000" algn="bl" rotWithShape="0"/>
          </a:effectLst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B73DB1E-E436-29D3-5895-B0DF9C77AAA1}"/>
              </a:ext>
            </a:extLst>
          </p:cNvPr>
          <p:cNvSpPr txBox="1"/>
          <p:nvPr/>
        </p:nvSpPr>
        <p:spPr>
          <a:xfrm>
            <a:off x="451757" y="1793654"/>
            <a:ext cx="6096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defRPr sz="1862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en-US" sz="1600" b="1" dirty="0">
                <a:solidFill>
                  <a:srgbClr val="004281"/>
                </a:solidFill>
              </a:rPr>
              <a:t>NOMBRE DE DÉCLARATIONS DE VACANCES D'EMPLOIS NETTES</a:t>
            </a:r>
          </a:p>
          <a:p>
            <a:pPr rtl="0">
              <a:defRPr sz="1862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en-US" sz="1600" b="1" dirty="0">
                <a:solidFill>
                  <a:srgbClr val="004281"/>
                </a:solidFill>
              </a:rPr>
              <a:t>EVOLUTION 2022-2024</a:t>
            </a:r>
          </a:p>
        </p:txBody>
      </p:sp>
      <p:graphicFrame>
        <p:nvGraphicFramePr>
          <p:cNvPr id="11" name="Espace réservé du contenu 3">
            <a:extLst>
              <a:ext uri="{FF2B5EF4-FFF2-40B4-BE49-F238E27FC236}">
                <a16:creationId xmlns:a16="http://schemas.microsoft.com/office/drawing/2014/main" id="{7C7D98F7-62E2-F67F-E8E6-C1169EE45A4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10964422"/>
              </p:ext>
            </p:extLst>
          </p:nvPr>
        </p:nvGraphicFramePr>
        <p:xfrm>
          <a:off x="6416967" y="1683880"/>
          <a:ext cx="5620149" cy="28409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ZoneTexte 12">
            <a:extLst>
              <a:ext uri="{FF2B5EF4-FFF2-40B4-BE49-F238E27FC236}">
                <a16:creationId xmlns:a16="http://schemas.microsoft.com/office/drawing/2014/main" id="{9BA1E832-9BCC-9B96-4BFC-07C6C7B1DEE9}"/>
              </a:ext>
            </a:extLst>
          </p:cNvPr>
          <p:cNvSpPr txBox="1"/>
          <p:nvPr/>
        </p:nvSpPr>
        <p:spPr>
          <a:xfrm>
            <a:off x="5711734" y="5052277"/>
            <a:ext cx="639205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"/>
            <a:r>
              <a:rPr lang="fr-FR" sz="1600" u="none" strike="noStrike" dirty="0">
                <a:solidFill>
                  <a:schemeClr val="bg1"/>
                </a:solidFill>
                <a:effectLst/>
              </a:rPr>
              <a:t>Entre 2022 et 2024, le problème d’attractivité de Mayotte notamment après le COVID se confirme par le décalage important entre les postes publiés et les nominations.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ADB1CCC-66E3-6A73-D3F1-9FDAE9D9D6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61" t="35528" r="8779" b="34261"/>
          <a:stretch>
            <a:fillRect/>
          </a:stretch>
        </p:blipFill>
        <p:spPr>
          <a:xfrm>
            <a:off x="10514010" y="36355"/>
            <a:ext cx="1677989" cy="628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99813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914E6B31-17D6-F346-E11D-9ACDBC95BE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rallélogramme 4">
            <a:extLst>
              <a:ext uri="{FF2B5EF4-FFF2-40B4-BE49-F238E27FC236}">
                <a16:creationId xmlns:a16="http://schemas.microsoft.com/office/drawing/2014/main" id="{62BD3BDF-D965-A816-A0C2-084EABE3D87F}"/>
              </a:ext>
            </a:extLst>
          </p:cNvPr>
          <p:cNvSpPr/>
          <p:nvPr/>
        </p:nvSpPr>
        <p:spPr>
          <a:xfrm>
            <a:off x="8928503" y="0"/>
            <a:ext cx="3263496" cy="6858000"/>
          </a:xfrm>
          <a:prstGeom prst="parallelogram">
            <a:avLst/>
          </a:prstGeom>
          <a:solidFill>
            <a:srgbClr val="6F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Rectangle : avec coin arrondi 8">
            <a:extLst>
              <a:ext uri="{FF2B5EF4-FFF2-40B4-BE49-F238E27FC236}">
                <a16:creationId xmlns:a16="http://schemas.microsoft.com/office/drawing/2014/main" id="{DFF3868D-DE82-52F6-E2D7-CA99587EFFA0}"/>
              </a:ext>
            </a:extLst>
          </p:cNvPr>
          <p:cNvSpPr/>
          <p:nvPr/>
        </p:nvSpPr>
        <p:spPr>
          <a:xfrm>
            <a:off x="1556780" y="2594534"/>
            <a:ext cx="7263005" cy="3171825"/>
          </a:xfrm>
          <a:prstGeom prst="round1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37" name="Espace réservé du contenu 3">
            <a:extLst>
              <a:ext uri="{FF2B5EF4-FFF2-40B4-BE49-F238E27FC236}">
                <a16:creationId xmlns:a16="http://schemas.microsoft.com/office/drawing/2014/main" id="{1412A234-8632-C876-8EC0-D4A39554D84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88767542"/>
              </p:ext>
            </p:extLst>
          </p:nvPr>
        </p:nvGraphicFramePr>
        <p:xfrm>
          <a:off x="1502229" y="1988322"/>
          <a:ext cx="7263005" cy="36700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736E86C-91AB-C803-93B6-92A12FB19A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A72ED70-B083-4B53-876D-2E8209A1D6CE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11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22" name="Titre 1">
            <a:extLst>
              <a:ext uri="{FF2B5EF4-FFF2-40B4-BE49-F238E27FC236}">
                <a16:creationId xmlns:a16="http://schemas.microsoft.com/office/drawing/2014/main" id="{C3206A81-1930-DB03-64A7-C48CF24A18A7}"/>
              </a:ext>
            </a:extLst>
          </p:cNvPr>
          <p:cNvSpPr txBox="1">
            <a:spLocks/>
          </p:cNvSpPr>
          <p:nvPr/>
        </p:nvSpPr>
        <p:spPr>
          <a:xfrm>
            <a:off x="1638300" y="708026"/>
            <a:ext cx="8915400" cy="43284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defPPr>
              <a:defRPr lang="en-US"/>
            </a:defPPr>
            <a:lvl1pPr marL="0" indent="0"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457200" rtl="0" eaLnBrk="1" latinLnBrk="0" hangingPunct="1"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300" b="1" dirty="0">
                <a:solidFill>
                  <a:schemeClr val="bg1"/>
                </a:solidFill>
              </a:rPr>
              <a:t>OFFRES D’EMPLOIS PAR TYPES DE COLLECTIVITÉS</a:t>
            </a:r>
            <a:endParaRPr lang="fr-FR" sz="2300" b="1" dirty="0">
              <a:solidFill>
                <a:schemeClr val="bg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8F9F142-A5B1-3389-C8AB-D357F693C0CF}"/>
              </a:ext>
            </a:extLst>
          </p:cNvPr>
          <p:cNvSpPr/>
          <p:nvPr/>
        </p:nvSpPr>
        <p:spPr>
          <a:xfrm>
            <a:off x="1502229" y="793820"/>
            <a:ext cx="110531" cy="2612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 descr="Une image contenant texte, Police, logo, Graphique&#10;&#10;Le contenu généré par l’IA peut être incorrect.">
            <a:extLst>
              <a:ext uri="{FF2B5EF4-FFF2-40B4-BE49-F238E27FC236}">
                <a16:creationId xmlns:a16="http://schemas.microsoft.com/office/drawing/2014/main" id="{0917BEB6-7B6D-2F9C-3B30-675B946CF5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60" t="11206" r="5695" b="15826"/>
          <a:stretch>
            <a:fillRect/>
          </a:stretch>
        </p:blipFill>
        <p:spPr>
          <a:xfrm>
            <a:off x="84571" y="37719"/>
            <a:ext cx="953233" cy="1017358"/>
          </a:xfrm>
          <a:prstGeom prst="rect">
            <a:avLst/>
          </a:prstGeom>
          <a:effectLst>
            <a:reflection stA="16000" endPos="65000" dist="50800" dir="5400000" sy="-100000" algn="bl" rotWithShape="0"/>
          </a:effectLst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AF9FCE7A-358E-49E5-5ED7-83A344571AD2}"/>
              </a:ext>
            </a:extLst>
          </p:cNvPr>
          <p:cNvSpPr txBox="1"/>
          <p:nvPr/>
        </p:nvSpPr>
        <p:spPr>
          <a:xfrm>
            <a:off x="1502229" y="1449713"/>
            <a:ext cx="515438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dirty="0">
                <a:solidFill>
                  <a:schemeClr val="bg1"/>
                </a:solidFill>
              </a:rPr>
              <a:t>À Mayotte, les communes et leurs établissements publics</a:t>
            </a:r>
          </a:p>
          <a:p>
            <a:r>
              <a:rPr lang="fr-FR" sz="1600" dirty="0">
                <a:solidFill>
                  <a:schemeClr val="bg1"/>
                </a:solidFill>
              </a:rPr>
              <a:t>ont toujours joué le rôle d’ascenseur social, c’est pourquoi entre 2022 et 2024, en moyenne 70% de l’emploi territorial est assuré par ces structures.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4BEDC76-3D02-B8CC-1E9A-F4B4BBCCEE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61" t="35528" r="8779" b="34261"/>
          <a:stretch>
            <a:fillRect/>
          </a:stretch>
        </p:blipFill>
        <p:spPr>
          <a:xfrm>
            <a:off x="10514010" y="36355"/>
            <a:ext cx="1677989" cy="628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5709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285FD7B0-D962-289D-DEA4-3741EFCC9F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84F2C308-B9F2-6A9D-8A50-9E8C4F605C20}"/>
              </a:ext>
            </a:extLst>
          </p:cNvPr>
          <p:cNvSpPr txBox="1"/>
          <p:nvPr/>
        </p:nvSpPr>
        <p:spPr>
          <a:xfrm>
            <a:off x="954074" y="859181"/>
            <a:ext cx="5505450" cy="12166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En </a:t>
            </a:r>
            <a:r>
              <a:rPr lang="en-US" sz="1600" dirty="0" err="1">
                <a:solidFill>
                  <a:schemeClr val="bg1"/>
                </a:solidFill>
              </a:rPr>
              <a:t>partenariat</a:t>
            </a:r>
            <a:r>
              <a:rPr lang="en-US" sz="1600" dirty="0">
                <a:solidFill>
                  <a:schemeClr val="bg1"/>
                </a:solidFill>
              </a:rPr>
              <a:t> avec le FIPHFP le CDG976 </a:t>
            </a:r>
            <a:r>
              <a:rPr lang="en-US" sz="1600" dirty="0" err="1">
                <a:solidFill>
                  <a:schemeClr val="bg1"/>
                </a:solidFill>
              </a:rPr>
              <a:t>accompagne</a:t>
            </a:r>
            <a:r>
              <a:rPr lang="en-US" sz="1600" dirty="0">
                <a:solidFill>
                  <a:schemeClr val="bg1"/>
                </a:solidFill>
              </a:rPr>
              <a:t> les </a:t>
            </a:r>
            <a:r>
              <a:rPr lang="en-US" sz="1600" dirty="0" err="1">
                <a:solidFill>
                  <a:schemeClr val="bg1"/>
                </a:solidFill>
              </a:rPr>
              <a:t>collectivités</a:t>
            </a:r>
            <a:r>
              <a:rPr lang="en-US" sz="1600" dirty="0">
                <a:solidFill>
                  <a:schemeClr val="bg1"/>
                </a:solidFill>
              </a:rPr>
              <a:t> à la mise </a:t>
            </a:r>
            <a:r>
              <a:rPr lang="en-US" sz="1600" dirty="0" err="1">
                <a:solidFill>
                  <a:schemeClr val="bg1"/>
                </a:solidFill>
              </a:rPr>
              <a:t>en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œuvre</a:t>
            </a:r>
            <a:r>
              <a:rPr lang="en-US" sz="1600" dirty="0">
                <a:solidFill>
                  <a:schemeClr val="bg1"/>
                </a:solidFill>
              </a:rPr>
              <a:t> des politiques </a:t>
            </a:r>
            <a:r>
              <a:rPr lang="en-US" sz="1600" dirty="0" err="1">
                <a:solidFill>
                  <a:schemeClr val="bg1"/>
                </a:solidFill>
              </a:rPr>
              <a:t>publiques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en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faveur</a:t>
            </a:r>
            <a:r>
              <a:rPr lang="en-US" sz="1600" dirty="0">
                <a:solidFill>
                  <a:schemeClr val="bg1"/>
                </a:solidFill>
              </a:rPr>
              <a:t> des </a:t>
            </a:r>
            <a:r>
              <a:rPr lang="en-US" sz="1600" dirty="0" err="1">
                <a:solidFill>
                  <a:schemeClr val="bg1"/>
                </a:solidFill>
              </a:rPr>
              <a:t>personnes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en</a:t>
            </a:r>
            <a:r>
              <a:rPr lang="en-US" sz="1600" dirty="0">
                <a:solidFill>
                  <a:schemeClr val="bg1"/>
                </a:solidFill>
              </a:rPr>
              <a:t> situation de handicap. En </a:t>
            </a:r>
            <a:r>
              <a:rPr lang="en-US" sz="1600" dirty="0" err="1">
                <a:solidFill>
                  <a:schemeClr val="bg1"/>
                </a:solidFill>
              </a:rPr>
              <a:t>moins</a:t>
            </a:r>
            <a:r>
              <a:rPr lang="en-US" sz="1600" dirty="0">
                <a:solidFill>
                  <a:schemeClr val="bg1"/>
                </a:solidFill>
              </a:rPr>
              <a:t> de 3 </a:t>
            </a:r>
            <a:r>
              <a:rPr lang="en-US" sz="1600" dirty="0" err="1">
                <a:solidFill>
                  <a:schemeClr val="bg1"/>
                </a:solidFill>
              </a:rPr>
              <a:t>ans</a:t>
            </a:r>
            <a:r>
              <a:rPr lang="en-US" sz="1600" dirty="0">
                <a:solidFill>
                  <a:schemeClr val="bg1"/>
                </a:solidFill>
              </a:rPr>
              <a:t> les chiffres </a:t>
            </a:r>
            <a:r>
              <a:rPr lang="en-US" sz="1600" dirty="0" err="1">
                <a:solidFill>
                  <a:schemeClr val="bg1"/>
                </a:solidFill>
              </a:rPr>
              <a:t>sont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encourageants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b="1" dirty="0">
                <a:solidFill>
                  <a:schemeClr val="bg1"/>
                </a:solidFill>
              </a:rPr>
              <a:t>avec un encouragement particulier « les communes de DEMBENI, SADA ET BOUENI »</a:t>
            </a:r>
          </a:p>
        </p:txBody>
      </p:sp>
      <p:sp>
        <p:nvSpPr>
          <p:cNvPr id="11" name="Espace réservé du numéro de diapositive 10">
            <a:extLst>
              <a:ext uri="{FF2B5EF4-FFF2-40B4-BE49-F238E27FC236}">
                <a16:creationId xmlns:a16="http://schemas.microsoft.com/office/drawing/2014/main" id="{868C43CD-9C88-46AD-4BA0-C9462BDC25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A72ED70-B083-4B53-876D-2E8209A1D6CE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12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F2B4BF12-C35B-4227-951A-820172F02DF3}"/>
              </a:ext>
            </a:extLst>
          </p:cNvPr>
          <p:cNvGrpSpPr/>
          <p:nvPr/>
        </p:nvGrpSpPr>
        <p:grpSpPr>
          <a:xfrm>
            <a:off x="1133475" y="2419350"/>
            <a:ext cx="7572376" cy="3967734"/>
            <a:chOff x="394161" y="457956"/>
            <a:chExt cx="11015618" cy="6031144"/>
          </a:xfrm>
        </p:grpSpPr>
        <p:pic>
          <p:nvPicPr>
            <p:cNvPr id="6" name="Image 5" descr="Une image contenant texte, capture d’écran, diagramme, conception&#10;&#10;Le contenu généré par l’IA peut être incorrect.">
              <a:extLst>
                <a:ext uri="{FF2B5EF4-FFF2-40B4-BE49-F238E27FC236}">
                  <a16:creationId xmlns:a16="http://schemas.microsoft.com/office/drawing/2014/main" id="{71BB1644-8C16-9328-1E5F-9EE72779E36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1221" t="1884" r="2130"/>
            <a:stretch>
              <a:fillRect/>
            </a:stretch>
          </p:blipFill>
          <p:spPr>
            <a:xfrm>
              <a:off x="394161" y="457956"/>
              <a:ext cx="11015618" cy="6031144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953111B6-B431-A89C-78EB-C8612CB126C2}"/>
                </a:ext>
              </a:extLst>
            </p:cNvPr>
            <p:cNvSpPr txBox="1"/>
            <p:nvPr/>
          </p:nvSpPr>
          <p:spPr>
            <a:xfrm>
              <a:off x="2695266" y="1263101"/>
              <a:ext cx="6798726" cy="5604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fr-FR" b="1" dirty="0">
                <a:solidFill>
                  <a:schemeClr val="accent2"/>
                </a:solidFill>
              </a:endParaRPr>
            </a:p>
          </p:txBody>
        </p:sp>
      </p:grpSp>
      <p:pic>
        <p:nvPicPr>
          <p:cNvPr id="2" name="Image 1" descr="Une image contenant texte, Police, logo, Graphique&#10;&#10;Le contenu généré par l’IA peut être incorrect.">
            <a:extLst>
              <a:ext uri="{FF2B5EF4-FFF2-40B4-BE49-F238E27FC236}">
                <a16:creationId xmlns:a16="http://schemas.microsoft.com/office/drawing/2014/main" id="{06DB3950-0CF9-3C9A-46DC-F4D5BF5CA7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60" t="11206" r="5695" b="15826"/>
          <a:stretch>
            <a:fillRect/>
          </a:stretch>
        </p:blipFill>
        <p:spPr>
          <a:xfrm>
            <a:off x="84571" y="37719"/>
            <a:ext cx="953233" cy="1017358"/>
          </a:xfrm>
          <a:prstGeom prst="rect">
            <a:avLst/>
          </a:prstGeom>
          <a:effectLst>
            <a:reflection stA="16000" endPos="65000" dist="50800" dir="5400000" sy="-100000" algn="bl" rotWithShape="0"/>
          </a:effectLst>
        </p:spPr>
      </p:pic>
      <p:sp>
        <p:nvSpPr>
          <p:cNvPr id="3" name="Parallélogramme 2">
            <a:extLst>
              <a:ext uri="{FF2B5EF4-FFF2-40B4-BE49-F238E27FC236}">
                <a16:creationId xmlns:a16="http://schemas.microsoft.com/office/drawing/2014/main" id="{61021530-9521-E5E0-44C0-213F93F5C538}"/>
              </a:ext>
            </a:extLst>
          </p:cNvPr>
          <p:cNvSpPr/>
          <p:nvPr/>
        </p:nvSpPr>
        <p:spPr>
          <a:xfrm>
            <a:off x="8928503" y="0"/>
            <a:ext cx="3263496" cy="6858000"/>
          </a:xfrm>
          <a:prstGeom prst="parallelogram">
            <a:avLst/>
          </a:prstGeom>
          <a:solidFill>
            <a:srgbClr val="6F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6D5F189-6202-080D-9C26-0A4513A2ED97}"/>
              </a:ext>
            </a:extLst>
          </p:cNvPr>
          <p:cNvSpPr txBox="1"/>
          <p:nvPr/>
        </p:nvSpPr>
        <p:spPr>
          <a:xfrm>
            <a:off x="6306150" y="859181"/>
            <a:ext cx="4325655" cy="15758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dirty="0" err="1">
                <a:solidFill>
                  <a:schemeClr val="bg1"/>
                </a:solidFill>
              </a:rPr>
              <a:t>Depuis</a:t>
            </a:r>
            <a:r>
              <a:rPr lang="en-US" sz="1600" dirty="0">
                <a:solidFill>
                  <a:schemeClr val="bg1"/>
                </a:solidFill>
              </a:rPr>
              <a:t> 2022, le CDG </a:t>
            </a:r>
            <a:r>
              <a:rPr lang="en-US" sz="1600" dirty="0" err="1">
                <a:solidFill>
                  <a:schemeClr val="bg1"/>
                </a:solidFill>
              </a:rPr>
              <a:t>est</a:t>
            </a:r>
            <a:r>
              <a:rPr lang="en-US" sz="1600" dirty="0">
                <a:solidFill>
                  <a:schemeClr val="bg1"/>
                </a:solidFill>
              </a:rPr>
              <a:t> très </a:t>
            </a:r>
            <a:r>
              <a:rPr lang="en-US" sz="1600" dirty="0" err="1">
                <a:solidFill>
                  <a:schemeClr val="bg1"/>
                </a:solidFill>
              </a:rPr>
              <a:t>investit</a:t>
            </a:r>
            <a:r>
              <a:rPr lang="en-US" sz="1600" dirty="0">
                <a:solidFill>
                  <a:schemeClr val="bg1"/>
                </a:solidFill>
              </a:rPr>
              <a:t> dans </a:t>
            </a:r>
            <a:r>
              <a:rPr lang="en-US" sz="1600" dirty="0" err="1">
                <a:solidFill>
                  <a:schemeClr val="bg1"/>
                </a:solidFill>
              </a:rPr>
              <a:t>une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stratégie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en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emploi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ou</a:t>
            </a:r>
            <a:r>
              <a:rPr lang="en-US" sz="1600" dirty="0">
                <a:solidFill>
                  <a:schemeClr val="bg1"/>
                </a:solidFill>
              </a:rPr>
              <a:t> de </a:t>
            </a:r>
            <a:r>
              <a:rPr lang="en-US" sz="1600" dirty="0" err="1">
                <a:solidFill>
                  <a:schemeClr val="bg1"/>
                </a:solidFill>
              </a:rPr>
              <a:t>rectrutement</a:t>
            </a:r>
            <a:r>
              <a:rPr lang="en-US" sz="1600" dirty="0">
                <a:solidFill>
                  <a:schemeClr val="bg1"/>
                </a:solidFill>
              </a:rPr>
              <a:t> de </a:t>
            </a:r>
            <a:r>
              <a:rPr lang="en-US" sz="1600" dirty="0" err="1">
                <a:solidFill>
                  <a:schemeClr val="bg1"/>
                </a:solidFill>
              </a:rPr>
              <a:t>personnes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en</a:t>
            </a:r>
            <a:r>
              <a:rPr lang="en-US" sz="1600" dirty="0">
                <a:solidFill>
                  <a:schemeClr val="bg1"/>
                </a:solidFill>
              </a:rPr>
              <a:t> situation de handicap.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dirty="0">
                <a:solidFill>
                  <a:schemeClr val="bg1"/>
                </a:solidFill>
              </a:rPr>
              <a:t>La nouvelle </a:t>
            </a:r>
            <a:r>
              <a:rPr lang="en-US" sz="1600" dirty="0" err="1">
                <a:solidFill>
                  <a:schemeClr val="bg1"/>
                </a:solidFill>
              </a:rPr>
              <a:t>réglementation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exigeant</a:t>
            </a:r>
            <a:r>
              <a:rPr lang="en-US" sz="1600" dirty="0">
                <a:solidFill>
                  <a:schemeClr val="bg1"/>
                </a:solidFill>
              </a:rPr>
              <a:t> un </a:t>
            </a:r>
            <a:r>
              <a:rPr lang="en-US" sz="1600" dirty="0" err="1">
                <a:solidFill>
                  <a:schemeClr val="bg1"/>
                </a:solidFill>
              </a:rPr>
              <a:t>taux</a:t>
            </a:r>
            <a:r>
              <a:rPr lang="en-US" sz="1600" dirty="0">
                <a:solidFill>
                  <a:schemeClr val="bg1"/>
                </a:solidFill>
              </a:rPr>
              <a:t> minimum de 6% dans les </a:t>
            </a:r>
            <a:r>
              <a:rPr lang="en-US" sz="1600" dirty="0" err="1">
                <a:solidFill>
                  <a:schemeClr val="bg1"/>
                </a:solidFill>
              </a:rPr>
              <a:t>effectifs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montrent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dirty="0">
                <a:solidFill>
                  <a:schemeClr val="bg1"/>
                </a:solidFill>
              </a:rPr>
              <a:t>les efforts </a:t>
            </a:r>
            <a:r>
              <a:rPr lang="en-US" sz="1600" dirty="0" err="1">
                <a:solidFill>
                  <a:schemeClr val="bg1"/>
                </a:solidFill>
              </a:rPr>
              <a:t>considérables</a:t>
            </a:r>
            <a:r>
              <a:rPr lang="en-US" sz="1600" dirty="0">
                <a:solidFill>
                  <a:schemeClr val="bg1"/>
                </a:solidFill>
              </a:rPr>
              <a:t> de </a:t>
            </a:r>
            <a:r>
              <a:rPr lang="en-US" sz="1600" dirty="0" err="1">
                <a:solidFill>
                  <a:schemeClr val="bg1"/>
                </a:solidFill>
              </a:rPr>
              <a:t>nos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collectivités</a:t>
            </a:r>
            <a:r>
              <a:rPr lang="en-US" sz="1600" dirty="0">
                <a:solidFill>
                  <a:schemeClr val="bg1"/>
                </a:solidFill>
              </a:rPr>
              <a:t>. </a:t>
            </a:r>
            <a:endParaRPr lang="en-US" sz="1600" b="1" dirty="0">
              <a:solidFill>
                <a:schemeClr val="bg1"/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2961C42-256A-8496-34A4-17C1F63990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61" t="35528" r="8779" b="34261"/>
          <a:stretch>
            <a:fillRect/>
          </a:stretch>
        </p:blipFill>
        <p:spPr>
          <a:xfrm>
            <a:off x="10514010" y="36355"/>
            <a:ext cx="1677989" cy="628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950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 : avec coin arrondi 20">
            <a:extLst>
              <a:ext uri="{FF2B5EF4-FFF2-40B4-BE49-F238E27FC236}">
                <a16:creationId xmlns:a16="http://schemas.microsoft.com/office/drawing/2014/main" id="{6EBD1B44-2935-873E-3921-4061968F09AD}"/>
              </a:ext>
            </a:extLst>
          </p:cNvPr>
          <p:cNvSpPr/>
          <p:nvPr/>
        </p:nvSpPr>
        <p:spPr>
          <a:xfrm>
            <a:off x="895350" y="2551636"/>
            <a:ext cx="5200649" cy="3819019"/>
          </a:xfrm>
          <a:prstGeom prst="round1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E0B8F20-D2C6-F986-DA75-E90A7CADE2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8425" y="659938"/>
            <a:ext cx="8850833" cy="529019"/>
          </a:xfrm>
        </p:spPr>
        <p:txBody>
          <a:bodyPr>
            <a:normAutofit/>
          </a:bodyPr>
          <a:lstStyle/>
          <a:p>
            <a:pPr algn="ctr"/>
            <a:r>
              <a:rPr lang="fr-FR" sz="2300" b="1" dirty="0">
                <a:solidFill>
                  <a:schemeClr val="bg1"/>
                </a:solidFill>
              </a:rPr>
              <a:t>EVOLUTION DES OFFRES D’EMPLOIS PAR CATÉGORIE 2022-2024</a:t>
            </a:r>
          </a:p>
        </p:txBody>
      </p:sp>
      <p:graphicFrame>
        <p:nvGraphicFramePr>
          <p:cNvPr id="3" name="Espace réservé du contenu 4">
            <a:extLst>
              <a:ext uri="{FF2B5EF4-FFF2-40B4-BE49-F238E27FC236}">
                <a16:creationId xmlns:a16="http://schemas.microsoft.com/office/drawing/2014/main" id="{BEFE1957-DEF9-BBC8-6183-DD99D038041E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992396179"/>
              </p:ext>
            </p:extLst>
          </p:nvPr>
        </p:nvGraphicFramePr>
        <p:xfrm>
          <a:off x="974690" y="2551636"/>
          <a:ext cx="5121309" cy="38190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Espace réservé du numéro de diapositive 14">
            <a:extLst>
              <a:ext uri="{FF2B5EF4-FFF2-40B4-BE49-F238E27FC236}">
                <a16:creationId xmlns:a16="http://schemas.microsoft.com/office/drawing/2014/main" id="{9C230EF6-049C-8D5C-5700-B07D7787BD42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A72ED70-B083-4B53-876D-2E8209A1D6CE}" type="slidenum">
              <a:rPr lang="fr-FR" smtClean="0"/>
              <a:pPr/>
              <a:t>13</a:t>
            </a:fld>
            <a:endParaRPr lang="fr-FR"/>
          </a:p>
        </p:txBody>
      </p:sp>
      <p:graphicFrame>
        <p:nvGraphicFramePr>
          <p:cNvPr id="5" name="Espace réservé du contenu 5">
            <a:extLst>
              <a:ext uri="{FF2B5EF4-FFF2-40B4-BE49-F238E27FC236}">
                <a16:creationId xmlns:a16="http://schemas.microsoft.com/office/drawing/2014/main" id="{04AC0CC7-A54E-8D8E-967F-25BF450E32B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70222318"/>
              </p:ext>
            </p:extLst>
          </p:nvPr>
        </p:nvGraphicFramePr>
        <p:xfrm>
          <a:off x="6797866" y="2641108"/>
          <a:ext cx="4903596" cy="37295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ZoneTexte 11">
            <a:extLst>
              <a:ext uri="{FF2B5EF4-FFF2-40B4-BE49-F238E27FC236}">
                <a16:creationId xmlns:a16="http://schemas.microsoft.com/office/drawing/2014/main" id="{34E36A9E-972A-5EC1-5F53-BA74543A50ED}"/>
              </a:ext>
            </a:extLst>
          </p:cNvPr>
          <p:cNvSpPr txBox="1"/>
          <p:nvPr/>
        </p:nvSpPr>
        <p:spPr>
          <a:xfrm>
            <a:off x="797376" y="1966861"/>
            <a:ext cx="354706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defRPr sz="2128" b="1" i="0" u="none" strike="noStrike" kern="1200" baseline="0">
                <a:solidFill>
                  <a:srgbClr val="242852"/>
                </a:solidFill>
                <a:latin typeface="+mn-lt"/>
                <a:ea typeface="+mn-ea"/>
                <a:cs typeface="+mn-cs"/>
              </a:defRPr>
            </a:pPr>
            <a:r>
              <a:rPr lang="fr-FR" sz="1600" dirty="0">
                <a:solidFill>
                  <a:schemeClr val="bg1"/>
                </a:solidFill>
              </a:rPr>
              <a:t>ÉVOLUTION DES OFFRES D'EMPLOIS </a:t>
            </a:r>
          </a:p>
          <a:p>
            <a:pPr rtl="0">
              <a:defRPr sz="2128" b="1" i="0" u="none" strike="noStrike" kern="1200" baseline="0">
                <a:solidFill>
                  <a:srgbClr val="242852"/>
                </a:solidFill>
                <a:latin typeface="+mn-lt"/>
                <a:ea typeface="+mn-ea"/>
                <a:cs typeface="+mn-cs"/>
              </a:defRPr>
            </a:pPr>
            <a:r>
              <a:rPr lang="fr-FR" sz="1600" dirty="0">
                <a:solidFill>
                  <a:schemeClr val="bg1"/>
                </a:solidFill>
              </a:rPr>
              <a:t>PAR CATÉGORIE 2022-2024</a:t>
            </a:r>
          </a:p>
        </p:txBody>
      </p:sp>
      <p:pic>
        <p:nvPicPr>
          <p:cNvPr id="15" name="Image 14" descr="Une image contenant texte, Police, logo, Graphique&#10;&#10;Le contenu généré par l’IA peut être incorrect.">
            <a:extLst>
              <a:ext uri="{FF2B5EF4-FFF2-40B4-BE49-F238E27FC236}">
                <a16:creationId xmlns:a16="http://schemas.microsoft.com/office/drawing/2014/main" id="{09B05CFA-1A05-E8EE-FDF6-1FBA2648C1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60" t="11206" r="5695" b="15826"/>
          <a:stretch>
            <a:fillRect/>
          </a:stretch>
        </p:blipFill>
        <p:spPr>
          <a:xfrm>
            <a:off x="84571" y="37719"/>
            <a:ext cx="953233" cy="1017358"/>
          </a:xfrm>
          <a:prstGeom prst="rect">
            <a:avLst/>
          </a:prstGeom>
          <a:effectLst>
            <a:reflection stA="16000" endPos="65000" dist="50800" dir="5400000" sy="-100000" algn="bl" rotWithShape="0"/>
          </a:effec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63FAFD4F-6050-6484-0956-0F58FE9CB974}"/>
              </a:ext>
            </a:extLst>
          </p:cNvPr>
          <p:cNvSpPr/>
          <p:nvPr/>
        </p:nvSpPr>
        <p:spPr>
          <a:xfrm>
            <a:off x="1502229" y="793820"/>
            <a:ext cx="110531" cy="2612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2E09964-EC75-9838-397B-5717EBC9803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61" t="35528" r="8779" b="34261"/>
          <a:stretch>
            <a:fillRect/>
          </a:stretch>
        </p:blipFill>
        <p:spPr>
          <a:xfrm>
            <a:off x="10514010" y="36355"/>
            <a:ext cx="1677989" cy="628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49945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Larme 10">
            <a:extLst>
              <a:ext uri="{FF2B5EF4-FFF2-40B4-BE49-F238E27FC236}">
                <a16:creationId xmlns:a16="http://schemas.microsoft.com/office/drawing/2014/main" id="{852F589D-FDC2-286C-9116-3496C6DE67F4}"/>
              </a:ext>
            </a:extLst>
          </p:cNvPr>
          <p:cNvSpPr/>
          <p:nvPr/>
        </p:nvSpPr>
        <p:spPr>
          <a:xfrm>
            <a:off x="8300937" y="0"/>
            <a:ext cx="3891063" cy="3618690"/>
          </a:xfrm>
          <a:prstGeom prst="teardrop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 : avec coin arrondi 9">
            <a:extLst>
              <a:ext uri="{FF2B5EF4-FFF2-40B4-BE49-F238E27FC236}">
                <a16:creationId xmlns:a16="http://schemas.microsoft.com/office/drawing/2014/main" id="{1C346BDA-7721-9DF6-9E4C-1A6AE0E90FC1}"/>
              </a:ext>
            </a:extLst>
          </p:cNvPr>
          <p:cNvSpPr/>
          <p:nvPr/>
        </p:nvSpPr>
        <p:spPr>
          <a:xfrm>
            <a:off x="838200" y="1952625"/>
            <a:ext cx="10963275" cy="4145370"/>
          </a:xfrm>
          <a:prstGeom prst="round1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998C9B39-4B93-2B58-B718-1B1D8E6424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6873" y="1143901"/>
            <a:ext cx="9833548" cy="261257"/>
          </a:xfrm>
        </p:spPr>
        <p:txBody>
          <a:bodyPr>
            <a:noAutofit/>
          </a:bodyPr>
          <a:lstStyle/>
          <a:p>
            <a:pPr algn="l">
              <a:defRPr sz="2000" b="0" i="0" u="none" strike="noStrike" kern="1200" cap="none" spc="0" normalizeH="0" baseline="0">
                <a:solidFill>
                  <a:prstClr val="black">
                    <a:lumMod val="65000"/>
                    <a:lumOff val="35000"/>
                  </a:prstClr>
                </a:solidFill>
                <a:latin typeface="+mj-lt"/>
                <a:ea typeface="+mj-ea"/>
                <a:cs typeface="+mj-cs"/>
              </a:defRPr>
            </a:pPr>
            <a:r>
              <a:rPr lang="fr-FR" sz="2300" b="1" dirty="0">
                <a:solidFill>
                  <a:schemeClr val="bg1"/>
                </a:solidFill>
              </a:rPr>
              <a:t>RÉPARTITION DES OFFRES D'EMPLOIS PAR FILIÈRE </a:t>
            </a:r>
            <a:br>
              <a:rPr lang="fr-FR" sz="2300" b="1" dirty="0">
                <a:solidFill>
                  <a:schemeClr val="bg1"/>
                </a:solidFill>
              </a:rPr>
            </a:br>
            <a:r>
              <a:rPr lang="fr-FR" sz="2300" b="1" dirty="0">
                <a:solidFill>
                  <a:schemeClr val="bg1"/>
                </a:solidFill>
              </a:rPr>
              <a:t>ÉVOLUTION 2022-2024</a:t>
            </a:r>
            <a:br>
              <a:rPr lang="fr-FR" sz="2300" b="1" dirty="0">
                <a:solidFill>
                  <a:schemeClr val="bg1"/>
                </a:solidFill>
              </a:rPr>
            </a:br>
            <a:endParaRPr lang="fr-FR" sz="2300" dirty="0">
              <a:solidFill>
                <a:schemeClr val="bg1"/>
              </a:solidFill>
            </a:endParaRP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63DDC04C-9859-6472-2567-44532EE250F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68693839"/>
              </p:ext>
            </p:extLst>
          </p:nvPr>
        </p:nvGraphicFramePr>
        <p:xfrm>
          <a:off x="838200" y="2030836"/>
          <a:ext cx="10963275" cy="41453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2" name="Image 1" descr="Une image contenant texte, Police, logo, Graphique&#10;&#10;Le contenu généré par l’IA peut être incorrect.">
            <a:extLst>
              <a:ext uri="{FF2B5EF4-FFF2-40B4-BE49-F238E27FC236}">
                <a16:creationId xmlns:a16="http://schemas.microsoft.com/office/drawing/2014/main" id="{E5EB4866-9878-AE73-6B90-AAE1E1CA2C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60" t="11206" r="5695" b="15826"/>
          <a:stretch>
            <a:fillRect/>
          </a:stretch>
        </p:blipFill>
        <p:spPr>
          <a:xfrm>
            <a:off x="84571" y="37719"/>
            <a:ext cx="953233" cy="1017358"/>
          </a:xfrm>
          <a:prstGeom prst="rect">
            <a:avLst/>
          </a:prstGeom>
          <a:effectLst>
            <a:reflection stA="16000" endPos="65000" dist="50800" dir="5400000" sy="-100000" algn="bl" rotWithShape="0"/>
          </a:effec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1FAB4B9-DD2C-B49A-8C0C-A7DDD73C4E70}"/>
              </a:ext>
            </a:extLst>
          </p:cNvPr>
          <p:cNvSpPr/>
          <p:nvPr/>
        </p:nvSpPr>
        <p:spPr>
          <a:xfrm>
            <a:off x="1502229" y="793820"/>
            <a:ext cx="110531" cy="2612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C9948C3-8BC6-EA44-8E63-E986BC0711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61" t="35528" r="8779" b="34261"/>
          <a:stretch>
            <a:fillRect/>
          </a:stretch>
        </p:blipFill>
        <p:spPr>
          <a:xfrm>
            <a:off x="10514010" y="36355"/>
            <a:ext cx="1677989" cy="628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18916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7E8F7E3E-D62A-6847-558B-6DB2095304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 : avec coins arrondis en diagonale 13">
            <a:extLst>
              <a:ext uri="{FF2B5EF4-FFF2-40B4-BE49-F238E27FC236}">
                <a16:creationId xmlns:a16="http://schemas.microsoft.com/office/drawing/2014/main" id="{80DF4C61-B299-FEEF-D39C-1AEE1252357A}"/>
              </a:ext>
            </a:extLst>
          </p:cNvPr>
          <p:cNvSpPr/>
          <p:nvPr/>
        </p:nvSpPr>
        <p:spPr>
          <a:xfrm>
            <a:off x="9769927" y="0"/>
            <a:ext cx="2422072" cy="6858000"/>
          </a:xfrm>
          <a:prstGeom prst="round2Diag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 : avec coin arrondi 9">
            <a:extLst>
              <a:ext uri="{FF2B5EF4-FFF2-40B4-BE49-F238E27FC236}">
                <a16:creationId xmlns:a16="http://schemas.microsoft.com/office/drawing/2014/main" id="{58AF5D7D-4E8A-B66B-D7CA-F794B5D61E37}"/>
              </a:ext>
            </a:extLst>
          </p:cNvPr>
          <p:cNvSpPr/>
          <p:nvPr/>
        </p:nvSpPr>
        <p:spPr>
          <a:xfrm>
            <a:off x="1470933" y="2257425"/>
            <a:ext cx="8429625" cy="4132174"/>
          </a:xfrm>
          <a:prstGeom prst="round1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CB7A17E-09DD-359E-9192-09A9B54AFC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3361" y="694785"/>
            <a:ext cx="5795125" cy="459326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sz="23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LES MÉTIERS/ CHAMPS D’ACTION PUBLIC LOCAL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4A6B090-205A-76D3-1E94-07408CB7C2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A72ED70-B083-4B53-876D-2E8209A1D6CE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15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06107FD-BBEC-5FA7-1C66-A5FF98B4F900}"/>
              </a:ext>
            </a:extLst>
          </p:cNvPr>
          <p:cNvSpPr txBox="1"/>
          <p:nvPr/>
        </p:nvSpPr>
        <p:spPr>
          <a:xfrm>
            <a:off x="4250217" y="1782638"/>
            <a:ext cx="4765949" cy="28135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1800" b="1" i="0" u="none" strike="noStrike" kern="1200" baseline="0">
                <a:solidFill>
                  <a:srgbClr val="004281">
                    <a:lumMod val="75000"/>
                    <a:lumOff val="25000"/>
                  </a:srgbClr>
                </a:solidFill>
                <a:latin typeface="+mn-lt"/>
                <a:ea typeface="+mn-ea"/>
                <a:cs typeface="+mn-cs"/>
              </a:defRPr>
            </a:pPr>
            <a:r>
              <a:rPr lang="en-US" sz="1600" dirty="0">
                <a:solidFill>
                  <a:schemeClr val="bg1"/>
                </a:solidFill>
              </a:rPr>
              <a:t>6 SECTEURS PRINCIPAUX</a:t>
            </a:r>
          </a:p>
        </p:txBody>
      </p:sp>
      <p:pic>
        <p:nvPicPr>
          <p:cNvPr id="8" name="Image 7" descr="Une image contenant texte, Police, logo, Graphique&#10;&#10;Le contenu généré par l’IA peut être incorrect.">
            <a:extLst>
              <a:ext uri="{FF2B5EF4-FFF2-40B4-BE49-F238E27FC236}">
                <a16:creationId xmlns:a16="http://schemas.microsoft.com/office/drawing/2014/main" id="{79EEE254-996F-1C2D-75EB-B38A7C415B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60" t="11206" r="5695" b="15826"/>
          <a:stretch>
            <a:fillRect/>
          </a:stretch>
        </p:blipFill>
        <p:spPr>
          <a:xfrm>
            <a:off x="84571" y="37719"/>
            <a:ext cx="953233" cy="1017358"/>
          </a:xfrm>
          <a:prstGeom prst="rect">
            <a:avLst/>
          </a:prstGeom>
          <a:effectLst>
            <a:reflection stA="16000" endPos="65000" dist="50800" dir="5400000" sy="-100000" algn="bl" rotWithShape="0"/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8FD0CB8-6392-368E-353A-8699FD4AC043}"/>
              </a:ext>
            </a:extLst>
          </p:cNvPr>
          <p:cNvSpPr/>
          <p:nvPr/>
        </p:nvSpPr>
        <p:spPr>
          <a:xfrm>
            <a:off x="1502229" y="793820"/>
            <a:ext cx="110531" cy="2612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13" name="Espace réservé du contenu 3">
            <a:extLst>
              <a:ext uri="{FF2B5EF4-FFF2-40B4-BE49-F238E27FC236}">
                <a16:creationId xmlns:a16="http://schemas.microsoft.com/office/drawing/2014/main" id="{53CDDDB8-E640-A154-0738-C155544DC1B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28762816"/>
              </p:ext>
            </p:extLst>
          </p:nvPr>
        </p:nvGraphicFramePr>
        <p:xfrm>
          <a:off x="1683361" y="1923315"/>
          <a:ext cx="8027226" cy="45190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63E3006F-328A-8508-FC28-275B07B8FF8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61" t="35528" r="8779" b="34261"/>
          <a:stretch>
            <a:fillRect/>
          </a:stretch>
        </p:blipFill>
        <p:spPr>
          <a:xfrm>
            <a:off x="10514010" y="36355"/>
            <a:ext cx="1677989" cy="628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7645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FC23B25E-5A47-80D9-1C00-72AC75C3A5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8BF48E3-F421-57DC-21C3-AD9C117544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2A72ED70-B083-4B53-876D-2E8209A1D6CE}" type="slidenum">
              <a:rPr lang="fr-FR" smtClean="0"/>
              <a:t>16</a:t>
            </a:fld>
            <a:endParaRPr lang="fr-FR"/>
          </a:p>
        </p:txBody>
      </p:sp>
      <p:sp>
        <p:nvSpPr>
          <p:cNvPr id="6" name="Rectangle : avec coin arrondi 5">
            <a:extLst>
              <a:ext uri="{FF2B5EF4-FFF2-40B4-BE49-F238E27FC236}">
                <a16:creationId xmlns:a16="http://schemas.microsoft.com/office/drawing/2014/main" id="{66C3C656-B549-9B4F-DD25-34D428B310FE}"/>
              </a:ext>
            </a:extLst>
          </p:cNvPr>
          <p:cNvSpPr/>
          <p:nvPr/>
        </p:nvSpPr>
        <p:spPr>
          <a:xfrm>
            <a:off x="-28924" y="0"/>
            <a:ext cx="4114800" cy="6858000"/>
          </a:xfrm>
          <a:prstGeom prst="round1Rect">
            <a:avLst/>
          </a:prstGeom>
          <a:solidFill>
            <a:srgbClr val="004281"/>
          </a:solidFill>
          <a:ln>
            <a:solidFill>
              <a:srgbClr val="00428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DC161C9-4657-FA5C-C0E1-CB704D1D4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314" y="3276981"/>
            <a:ext cx="4107398" cy="1300692"/>
          </a:xfr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en-US" sz="4000" b="1" dirty="0">
                <a:solidFill>
                  <a:schemeClr val="bg1"/>
                </a:solidFill>
              </a:rPr>
              <a:t>MERCI DE VOTRE ATTENTION</a:t>
            </a:r>
          </a:p>
        </p:txBody>
      </p:sp>
      <p:pic>
        <p:nvPicPr>
          <p:cNvPr id="15" name="Image 14" descr="Une image contenant texte, Police, logo, Graphique&#10;&#10;Le contenu généré par l’IA peut être incorrect.">
            <a:extLst>
              <a:ext uri="{FF2B5EF4-FFF2-40B4-BE49-F238E27FC236}">
                <a16:creationId xmlns:a16="http://schemas.microsoft.com/office/drawing/2014/main" id="{0E60A6AD-D57A-FE88-E993-E4088E8322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04" r="-2" b="260"/>
          <a:stretch>
            <a:fillRect/>
          </a:stretch>
        </p:blipFill>
        <p:spPr>
          <a:xfrm>
            <a:off x="308580" y="445089"/>
            <a:ext cx="1869433" cy="2108381"/>
          </a:xfrm>
          <a:prstGeom prst="rect">
            <a:avLst/>
          </a:prstGeom>
        </p:spPr>
      </p:pic>
      <p:grpSp>
        <p:nvGrpSpPr>
          <p:cNvPr id="3" name="Groupe 17">
            <a:extLst>
              <a:ext uri="{FF2B5EF4-FFF2-40B4-BE49-F238E27FC236}">
                <a16:creationId xmlns:a16="http://schemas.microsoft.com/office/drawing/2014/main" id="{3B26A4EA-1F76-9E6A-6091-22A8AD33CE52}"/>
              </a:ext>
            </a:extLst>
          </p:cNvPr>
          <p:cNvGrpSpPr/>
          <p:nvPr/>
        </p:nvGrpSpPr>
        <p:grpSpPr>
          <a:xfrm>
            <a:off x="6191337" y="2150375"/>
            <a:ext cx="5372520" cy="765160"/>
            <a:chOff x="987039" y="6090077"/>
            <a:chExt cx="5372520" cy="765160"/>
          </a:xfrm>
        </p:grpSpPr>
        <p:sp>
          <p:nvSpPr>
            <p:cNvPr id="4" name="Sous-titre 4">
              <a:extLst>
                <a:ext uri="{FF2B5EF4-FFF2-40B4-BE49-F238E27FC236}">
                  <a16:creationId xmlns:a16="http://schemas.microsoft.com/office/drawing/2014/main" id="{089A9637-F25D-F740-3693-0D7A3749F894}"/>
                </a:ext>
              </a:extLst>
            </p:cNvPr>
            <p:cNvSpPr txBox="1"/>
            <p:nvPr/>
          </p:nvSpPr>
          <p:spPr>
            <a:xfrm>
              <a:off x="2194422" y="6220361"/>
              <a:ext cx="4165137" cy="258528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00" b="0" i="0" u="none" strike="noStrike" kern="1200" cap="none" spc="0" baseline="0">
                  <a:solidFill>
                    <a:srgbClr val="FFFFFF"/>
                  </a:solidFill>
                  <a:uFillTx/>
                  <a:latin typeface="Aptos"/>
                </a:rPr>
                <a:t>Centre de Gestion de la Fonction Publique Territoriale de Mayotte</a:t>
              </a:r>
            </a:p>
          </p:txBody>
        </p:sp>
        <p:pic>
          <p:nvPicPr>
            <p:cNvPr id="5" name="Image 8" descr="Une image contenant symbole, logo, Graphique, Police&#10;&#10;Le contenu généré par l’IA peut être incorrect.">
              <a:extLst>
                <a:ext uri="{FF2B5EF4-FFF2-40B4-BE49-F238E27FC236}">
                  <a16:creationId xmlns:a16="http://schemas.microsoft.com/office/drawing/2014/main" id="{1F30259C-54FE-7034-0378-FE78E4CF40B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87039" y="6090077"/>
              <a:ext cx="721735" cy="765160"/>
            </a:xfrm>
            <a:prstGeom prst="rect">
              <a:avLst/>
            </a:prstGeom>
            <a:noFill/>
            <a:ln cap="flat">
              <a:noFill/>
            </a:ln>
          </p:spPr>
        </p:pic>
        <p:grpSp>
          <p:nvGrpSpPr>
            <p:cNvPr id="7" name="Groupe 11">
              <a:extLst>
                <a:ext uri="{FF2B5EF4-FFF2-40B4-BE49-F238E27FC236}">
                  <a16:creationId xmlns:a16="http://schemas.microsoft.com/office/drawing/2014/main" id="{1DACF7F0-4CF8-73E7-23B0-0CC69C9177C4}"/>
                </a:ext>
              </a:extLst>
            </p:cNvPr>
            <p:cNvGrpSpPr/>
            <p:nvPr/>
          </p:nvGrpSpPr>
          <p:grpSpPr>
            <a:xfrm>
              <a:off x="1660577" y="6264938"/>
              <a:ext cx="432904" cy="439597"/>
              <a:chOff x="1660577" y="6264938"/>
              <a:chExt cx="432904" cy="439597"/>
            </a:xfrm>
          </p:grpSpPr>
          <p:sp>
            <p:nvSpPr>
              <p:cNvPr id="8" name="Ellipse 12">
                <a:extLst>
                  <a:ext uri="{FF2B5EF4-FFF2-40B4-BE49-F238E27FC236}">
                    <a16:creationId xmlns:a16="http://schemas.microsoft.com/office/drawing/2014/main" id="{8FB5FC9F-9726-533B-5482-6013B037CA01}"/>
                  </a:ext>
                </a:extLst>
              </p:cNvPr>
              <p:cNvSpPr/>
              <p:nvPr/>
            </p:nvSpPr>
            <p:spPr>
              <a:xfrm>
                <a:off x="1708766" y="6318220"/>
                <a:ext cx="317013" cy="349904"/>
              </a:xfrm>
              <a:custGeom>
                <a:avLst/>
                <a:gdLst>
                  <a:gd name="f0" fmla="val 21600000"/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+- 0 0 -360"/>
                  <a:gd name="f10" fmla="+- 0 0 -180"/>
                  <a:gd name="f11" fmla="abs f4"/>
                  <a:gd name="f12" fmla="abs f5"/>
                  <a:gd name="f13" fmla="abs f6"/>
                  <a:gd name="f14" fmla="val f7"/>
                  <a:gd name="f15" fmla="+- 2700000 f2 0"/>
                  <a:gd name="f16" fmla="*/ f9 f1 1"/>
                  <a:gd name="f17" fmla="*/ f10 f1 1"/>
                  <a:gd name="f18" fmla="?: f11 f4 1"/>
                  <a:gd name="f19" fmla="?: f12 f5 1"/>
                  <a:gd name="f20" fmla="?: f13 f6 1"/>
                  <a:gd name="f21" fmla="*/ f15 f8 1"/>
                  <a:gd name="f22" fmla="*/ f16 1 f3"/>
                  <a:gd name="f23" fmla="*/ f17 1 f3"/>
                  <a:gd name="f24" fmla="*/ f18 1 21600"/>
                  <a:gd name="f25" fmla="*/ f19 1 21600"/>
                  <a:gd name="f26" fmla="*/ 21600 f18 1"/>
                  <a:gd name="f27" fmla="*/ 21600 f19 1"/>
                  <a:gd name="f28" fmla="*/ f21 1 f1"/>
                  <a:gd name="f29" fmla="+- f22 0 f2"/>
                  <a:gd name="f30" fmla="+- f23 0 f2"/>
                  <a:gd name="f31" fmla="min f25 f24"/>
                  <a:gd name="f32" fmla="*/ f26 1 f20"/>
                  <a:gd name="f33" fmla="*/ f27 1 f20"/>
                  <a:gd name="f34" fmla="+- 0 0 f28"/>
                  <a:gd name="f35" fmla="val f32"/>
                  <a:gd name="f36" fmla="val f33"/>
                  <a:gd name="f37" fmla="+- 0 0 f34"/>
                  <a:gd name="f38" fmla="*/ f14 f31 1"/>
                  <a:gd name="f39" fmla="+- f36 0 f14"/>
                  <a:gd name="f40" fmla="+- f35 0 f14"/>
                  <a:gd name="f41" fmla="*/ f37 f1 1"/>
                  <a:gd name="f42" fmla="*/ f39 1 2"/>
                  <a:gd name="f43" fmla="*/ f40 1 2"/>
                  <a:gd name="f44" fmla="*/ f41 1 f8"/>
                  <a:gd name="f45" fmla="+- f14 f42 0"/>
                  <a:gd name="f46" fmla="+- f14 f43 0"/>
                  <a:gd name="f47" fmla="+- f44 0 f2"/>
                  <a:gd name="f48" fmla="*/ f43 f31 1"/>
                  <a:gd name="f49" fmla="*/ f42 f31 1"/>
                  <a:gd name="f50" fmla="cos 1 f47"/>
                  <a:gd name="f51" fmla="sin 1 f47"/>
                  <a:gd name="f52" fmla="*/ f45 f31 1"/>
                  <a:gd name="f53" fmla="+- 0 0 f50"/>
                  <a:gd name="f54" fmla="+- 0 0 f51"/>
                  <a:gd name="f55" fmla="+- 0 0 f53"/>
                  <a:gd name="f56" fmla="+- 0 0 f54"/>
                  <a:gd name="f57" fmla="*/ f55 f43 1"/>
                  <a:gd name="f58" fmla="*/ f56 f42 1"/>
                  <a:gd name="f59" fmla="+- f46 0 f57"/>
                  <a:gd name="f60" fmla="+- f46 f57 0"/>
                  <a:gd name="f61" fmla="+- f45 0 f58"/>
                  <a:gd name="f62" fmla="+- f45 f58 0"/>
                  <a:gd name="f63" fmla="*/ f59 f31 1"/>
                  <a:gd name="f64" fmla="*/ f61 f31 1"/>
                  <a:gd name="f65" fmla="*/ f60 f31 1"/>
                  <a:gd name="f66" fmla="*/ f62 f31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9">
                    <a:pos x="f63" y="f64"/>
                  </a:cxn>
                  <a:cxn ang="f30">
                    <a:pos x="f63" y="f66"/>
                  </a:cxn>
                  <a:cxn ang="f30">
                    <a:pos x="f65" y="f66"/>
                  </a:cxn>
                  <a:cxn ang="f29">
                    <a:pos x="f65" y="f64"/>
                  </a:cxn>
                </a:cxnLst>
                <a:rect l="f63" t="f64" r="f65" b="f66"/>
                <a:pathLst>
                  <a:path>
                    <a:moveTo>
                      <a:pt x="f38" y="f52"/>
                    </a:moveTo>
                    <a:arcTo wR="f48" hR="f49" stAng="f1" swAng="f0"/>
                    <a:close/>
                  </a:path>
                </a:pathLst>
              </a:custGeom>
              <a:solidFill>
                <a:srgbClr val="FFFFFF"/>
              </a:solidFill>
              <a:ln w="19046" cap="flat">
                <a:solidFill>
                  <a:srgbClr val="FFFFFF"/>
                </a:solidFill>
                <a:prstDash val="solid"/>
                <a:miter/>
              </a:ln>
            </p:spPr>
            <p:txBody>
              <a:bodyPr vert="horz" wrap="square" lIns="91440" tIns="45720" rIns="91440" bIns="45720" anchor="ctr" anchorCtr="1" compatLnSpc="1">
                <a:noAutofit/>
              </a:bodyPr>
              <a:lstStyle/>
              <a:p>
                <a:pPr marL="0" marR="0" lvl="0" indent="0" algn="ctr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fr-FR" sz="1800" b="0" i="0" u="none" strike="noStrike" kern="1200" cap="none" spc="0" baseline="0">
                  <a:solidFill>
                    <a:srgbClr val="FFFFFF"/>
                  </a:solidFill>
                  <a:uFillTx/>
                  <a:latin typeface="Aptos"/>
                </a:endParaRPr>
              </a:p>
            </p:txBody>
          </p:sp>
          <p:pic>
            <p:nvPicPr>
              <p:cNvPr id="10" name="Image 13" descr="Une image contenant cercle, symbole, Graphique, logo&#10;&#10;Le contenu généré par l’IA peut être incorrect.">
                <a:extLst>
                  <a:ext uri="{FF2B5EF4-FFF2-40B4-BE49-F238E27FC236}">
                    <a16:creationId xmlns:a16="http://schemas.microsoft.com/office/drawing/2014/main" id="{794A48BB-A57B-4886-2EB0-2453EEEFF60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660577" y="6264938"/>
                <a:ext cx="432904" cy="439597"/>
              </a:xfrm>
              <a:prstGeom prst="rect">
                <a:avLst/>
              </a:prstGeom>
              <a:noFill/>
              <a:ln cap="flat">
                <a:noFill/>
              </a:ln>
            </p:spPr>
          </p:pic>
        </p:grpSp>
      </p:grpSp>
      <p:grpSp>
        <p:nvGrpSpPr>
          <p:cNvPr id="11" name="Groupe 19">
            <a:extLst>
              <a:ext uri="{FF2B5EF4-FFF2-40B4-BE49-F238E27FC236}">
                <a16:creationId xmlns:a16="http://schemas.microsoft.com/office/drawing/2014/main" id="{D0CD7F46-95DC-7F8C-FA0C-9D3CEEB03FC0}"/>
              </a:ext>
            </a:extLst>
          </p:cNvPr>
          <p:cNvGrpSpPr/>
          <p:nvPr/>
        </p:nvGrpSpPr>
        <p:grpSpPr>
          <a:xfrm>
            <a:off x="7803869" y="3029339"/>
            <a:ext cx="1751826" cy="495284"/>
            <a:chOff x="6120984" y="6264938"/>
            <a:chExt cx="1751826" cy="495284"/>
          </a:xfrm>
        </p:grpSpPr>
        <p:pic>
          <p:nvPicPr>
            <p:cNvPr id="12" name="Image 9" descr="Une image contenant cercle, Graphique, Caractère coloré, graphisme&#10;&#10;Le contenu généré par l’IA peut être incorrect.">
              <a:extLst>
                <a:ext uri="{FF2B5EF4-FFF2-40B4-BE49-F238E27FC236}">
                  <a16:creationId xmlns:a16="http://schemas.microsoft.com/office/drawing/2014/main" id="{D770CCEF-8FAE-8D2F-18A8-8DD8CB6C222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120984" y="6264938"/>
              <a:ext cx="504392" cy="475899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13" name="ZoneTexte 18">
              <a:extLst>
                <a:ext uri="{FF2B5EF4-FFF2-40B4-BE49-F238E27FC236}">
                  <a16:creationId xmlns:a16="http://schemas.microsoft.com/office/drawing/2014/main" id="{E7E2A4D0-D8E7-E47F-C373-1D040EA47B0A}"/>
                </a:ext>
              </a:extLst>
            </p:cNvPr>
            <p:cNvSpPr txBox="1"/>
            <p:nvPr/>
          </p:nvSpPr>
          <p:spPr>
            <a:xfrm>
              <a:off x="6672660" y="6390887"/>
              <a:ext cx="1200150" cy="36933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00" b="0" i="0" u="none" strike="noStrike" kern="1200" cap="none" spc="0" baseline="0">
                  <a:solidFill>
                    <a:srgbClr val="FFFFFF"/>
                  </a:solidFill>
                  <a:uFillTx/>
                  <a:latin typeface="Aptos"/>
                </a:rPr>
                <a:t>cdg976</a:t>
              </a:r>
            </a:p>
          </p:txBody>
        </p:sp>
      </p:grpSp>
      <p:grpSp>
        <p:nvGrpSpPr>
          <p:cNvPr id="14" name="Groupe 35">
            <a:extLst>
              <a:ext uri="{FF2B5EF4-FFF2-40B4-BE49-F238E27FC236}">
                <a16:creationId xmlns:a16="http://schemas.microsoft.com/office/drawing/2014/main" id="{9A4F641A-B2CF-A316-F4A3-A7E034A849B6}"/>
              </a:ext>
            </a:extLst>
          </p:cNvPr>
          <p:cNvGrpSpPr/>
          <p:nvPr/>
        </p:nvGrpSpPr>
        <p:grpSpPr>
          <a:xfrm>
            <a:off x="7732671" y="3610798"/>
            <a:ext cx="1748617" cy="633057"/>
            <a:chOff x="8202789" y="6122182"/>
            <a:chExt cx="1748617" cy="633057"/>
          </a:xfrm>
        </p:grpSpPr>
        <p:sp>
          <p:nvSpPr>
            <p:cNvPr id="16" name="ZoneTexte 16">
              <a:extLst>
                <a:ext uri="{FF2B5EF4-FFF2-40B4-BE49-F238E27FC236}">
                  <a16:creationId xmlns:a16="http://schemas.microsoft.com/office/drawing/2014/main" id="{01C0B719-08BF-FB03-765C-3A0A630F34D5}"/>
                </a:ext>
              </a:extLst>
            </p:cNvPr>
            <p:cNvSpPr txBox="1"/>
            <p:nvPr/>
          </p:nvSpPr>
          <p:spPr>
            <a:xfrm>
              <a:off x="8751256" y="6385904"/>
              <a:ext cx="1200150" cy="36933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00" b="0" i="0" u="none" strike="noStrike" kern="1200" cap="none" spc="0" baseline="0">
                  <a:solidFill>
                    <a:srgbClr val="FFFFFF"/>
                  </a:solidFill>
                  <a:uFillTx/>
                  <a:latin typeface="Aptos"/>
                </a:rPr>
                <a:t>cdg976.fr</a:t>
              </a:r>
            </a:p>
          </p:txBody>
        </p:sp>
        <p:pic>
          <p:nvPicPr>
            <p:cNvPr id="17" name="Image 34" descr="Une image contenant Graphique, triangle, symbole, créativité&#10;&#10;Le contenu généré par l’IA peut être incorrect.">
              <a:extLst>
                <a:ext uri="{FF2B5EF4-FFF2-40B4-BE49-F238E27FC236}">
                  <a16:creationId xmlns:a16="http://schemas.microsoft.com/office/drawing/2014/main" id="{7823FC84-93A4-908E-4026-B0A392BB3E2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202789" y="6122182"/>
              <a:ext cx="548466" cy="548466"/>
            </a:xfrm>
            <a:prstGeom prst="rect">
              <a:avLst/>
            </a:prstGeom>
            <a:noFill/>
            <a:ln cap="flat">
              <a:noFill/>
            </a:ln>
          </p:spPr>
        </p:pic>
      </p:grpSp>
      <p:pic>
        <p:nvPicPr>
          <p:cNvPr id="18" name="Image 17">
            <a:extLst>
              <a:ext uri="{FF2B5EF4-FFF2-40B4-BE49-F238E27FC236}">
                <a16:creationId xmlns:a16="http://schemas.microsoft.com/office/drawing/2014/main" id="{CB8EE868-5A9C-FCC0-3E22-5873E859678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61" t="35528" r="8779" b="34261"/>
          <a:stretch>
            <a:fillRect/>
          </a:stretch>
        </p:blipFill>
        <p:spPr>
          <a:xfrm>
            <a:off x="2492636" y="902538"/>
            <a:ext cx="3186479" cy="1193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896739"/>
      </p:ext>
    </p:extLst>
  </p:cSld>
  <p:clrMapOvr>
    <a:masterClrMapping/>
  </p:clrMapOvr>
</p:sld>
</file>

<file path=ppt/theme/theme1.xml><?xml version="1.0" encoding="utf-8"?>
<a:theme xmlns:a="http://schemas.openxmlformats.org/drawingml/2006/main" name="Ronds dans l’eau">
  <a:themeElements>
    <a:clrScheme name="Ronds dans l’eau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Ronds dans l’eau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onds dans l’eau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22513</TotalTime>
  <Words>1194</Words>
  <Application>Microsoft Office PowerPoint</Application>
  <PresentationFormat>Grand écran</PresentationFormat>
  <Paragraphs>180</Paragraphs>
  <Slides>16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16</vt:i4>
      </vt:variant>
    </vt:vector>
  </HeadingPairs>
  <TitlesOfParts>
    <vt:vector size="23" baseType="lpstr">
      <vt:lpstr>Aptos</vt:lpstr>
      <vt:lpstr>Arial</vt:lpstr>
      <vt:lpstr>Calibri</vt:lpstr>
      <vt:lpstr>Century Gothic</vt:lpstr>
      <vt:lpstr>Tw Cen MT</vt:lpstr>
      <vt:lpstr>Wingdings 3</vt:lpstr>
      <vt:lpstr>Ronds dans l’eau</vt:lpstr>
      <vt:lpstr>L’ÉVOLUTION DE LA FONCTION PUBLIQUE TERRITORIALE ET SON IMPACT DANS L’EMPLOI TERRITORIAL À MAYOTTE</vt:lpstr>
      <vt:lpstr> RAPPEL DES 10 PRINCIPAUX TEXTES DE LA Fonction Publique Territoriale ET LEURS IMPACT DANS L’EMPLOI À MAYOTTE</vt:lpstr>
      <vt:lpstr> RAPPELS DES 10 PRINCIPAUX TEXTES DE LA FONCTION PUBLIQUE TERRITORIALE ET LEURS IMPACTS DANS L’EMPLOI TERRITORIAL À MAYOTTE</vt:lpstr>
      <vt:lpstr>Présentation PowerPoint</vt:lpstr>
      <vt:lpstr>L’EMPLOI TERRITORIAL  A MAYOTTE :  LES DONNÉES SUR  les EFFECTIFS TERRITORIAUX  AU 31/12/2022</vt:lpstr>
      <vt:lpstr>Présentation PowerPoint</vt:lpstr>
      <vt:lpstr>Évolution des effectifs territoriaux de 2022 à 2024  par catégorie (source sédit RH)</vt:lpstr>
      <vt:lpstr>Présentation PowerPoint</vt:lpstr>
      <vt:lpstr>Ventilation des effectifs par filière statutaires en 2022</vt:lpstr>
      <vt:lpstr>Présentation PowerPoint</vt:lpstr>
      <vt:lpstr>Présentation PowerPoint</vt:lpstr>
      <vt:lpstr>Présentation PowerPoint</vt:lpstr>
      <vt:lpstr>EVOLUTION DES OFFRES D’EMPLOIS PAR CATÉGORIE 2022-2024</vt:lpstr>
      <vt:lpstr>RÉPARTITION DES OFFRES D'EMPLOIS PAR FILIÈRE  ÉVOLUTION 2022-2024 </vt:lpstr>
      <vt:lpstr>LES MÉTIERS/ CHAMPS D’ACTION PUBLIC LOCAL</vt:lpstr>
      <vt:lpstr>MERCI DE VOTRE ATTENTION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INFORMATIONS  SUR L’EMPLOI TERRITORIAL A MAYOTTE</dc:title>
  <dc:creator>Houssamoudine ABDALLAH</dc:creator>
  <cp:lastModifiedBy>Said-Ahamadi SALIME M'HADJI</cp:lastModifiedBy>
  <cp:revision>90</cp:revision>
  <dcterms:created xsi:type="dcterms:W3CDTF">2022-11-02T10:19:55Z</dcterms:created>
  <dcterms:modified xsi:type="dcterms:W3CDTF">2025-10-14T11:55:37Z</dcterms:modified>
</cp:coreProperties>
</file>